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1.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8" r:id="rId2"/>
  </p:sldMasterIdLst>
  <p:notesMasterIdLst>
    <p:notesMasterId r:id="rId68"/>
  </p:notesMasterIdLst>
  <p:sldIdLst>
    <p:sldId id="256" r:id="rId3"/>
    <p:sldId id="262" r:id="rId4"/>
    <p:sldId id="320" r:id="rId5"/>
    <p:sldId id="315" r:id="rId6"/>
    <p:sldId id="321" r:id="rId7"/>
    <p:sldId id="322" r:id="rId8"/>
    <p:sldId id="323" r:id="rId9"/>
    <p:sldId id="324" r:id="rId10"/>
    <p:sldId id="326" r:id="rId11"/>
    <p:sldId id="333" r:id="rId12"/>
    <p:sldId id="327" r:id="rId13"/>
    <p:sldId id="328" r:id="rId14"/>
    <p:sldId id="329" r:id="rId15"/>
    <p:sldId id="316" r:id="rId16"/>
    <p:sldId id="331" r:id="rId17"/>
    <p:sldId id="319" r:id="rId18"/>
    <p:sldId id="332" r:id="rId19"/>
    <p:sldId id="356" r:id="rId20"/>
    <p:sldId id="336" r:id="rId21"/>
    <p:sldId id="338" r:id="rId22"/>
    <p:sldId id="337" r:id="rId23"/>
    <p:sldId id="339" r:id="rId24"/>
    <p:sldId id="357" r:id="rId25"/>
    <p:sldId id="340" r:id="rId26"/>
    <p:sldId id="341" r:id="rId27"/>
    <p:sldId id="345" r:id="rId28"/>
    <p:sldId id="349" r:id="rId29"/>
    <p:sldId id="352" r:id="rId30"/>
    <p:sldId id="348" r:id="rId31"/>
    <p:sldId id="354" r:id="rId32"/>
    <p:sldId id="358" r:id="rId33"/>
    <p:sldId id="346" r:id="rId34"/>
    <p:sldId id="373" r:id="rId35"/>
    <p:sldId id="376" r:id="rId36"/>
    <p:sldId id="377" r:id="rId37"/>
    <p:sldId id="378" r:id="rId38"/>
    <p:sldId id="368" r:id="rId39"/>
    <p:sldId id="363" r:id="rId40"/>
    <p:sldId id="364" r:id="rId41"/>
    <p:sldId id="283" r:id="rId42"/>
    <p:sldId id="285" r:id="rId43"/>
    <p:sldId id="286" r:id="rId44"/>
    <p:sldId id="365" r:id="rId45"/>
    <p:sldId id="380" r:id="rId46"/>
    <p:sldId id="366" r:id="rId47"/>
    <p:sldId id="367" r:id="rId48"/>
    <p:sldId id="369" r:id="rId49"/>
    <p:sldId id="370" r:id="rId50"/>
    <p:sldId id="295" r:id="rId51"/>
    <p:sldId id="387" r:id="rId52"/>
    <p:sldId id="382" r:id="rId53"/>
    <p:sldId id="391" r:id="rId54"/>
    <p:sldId id="386" r:id="rId55"/>
    <p:sldId id="381" r:id="rId56"/>
    <p:sldId id="385" r:id="rId57"/>
    <p:sldId id="383" r:id="rId58"/>
    <p:sldId id="389" r:id="rId59"/>
    <p:sldId id="394" r:id="rId60"/>
    <p:sldId id="388" r:id="rId61"/>
    <p:sldId id="395" r:id="rId62"/>
    <p:sldId id="390" r:id="rId63"/>
    <p:sldId id="396" r:id="rId64"/>
    <p:sldId id="399" r:id="rId65"/>
    <p:sldId id="400" r:id="rId66"/>
    <p:sldId id="384"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A2BF"/>
    <a:srgbClr val="FFCCCC"/>
    <a:srgbClr val="575ECD"/>
    <a:srgbClr val="278933"/>
    <a:srgbClr val="D80B0B"/>
    <a:srgbClr val="FF6699"/>
    <a:srgbClr val="DCC5ED"/>
    <a:srgbClr val="C9829E"/>
    <a:srgbClr val="E2BB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92" autoAdjust="0"/>
    <p:restoredTop sz="86675" autoAdjust="0"/>
  </p:normalViewPr>
  <p:slideViewPr>
    <p:cSldViewPr snapToGrid="0">
      <p:cViewPr varScale="1">
        <p:scale>
          <a:sx n="89" d="100"/>
          <a:sy n="89" d="100"/>
        </p:scale>
        <p:origin x="19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1D254D-BF82-4865-9C0F-E70981087CD1}" type="datetimeFigureOut">
              <a:rPr lang="en-US" smtClean="0"/>
              <a:t>1/10/2019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21C520-303D-47E8-B833-90B1D178E57A}" type="slidenum">
              <a:rPr lang="en-US" smtClean="0"/>
              <a:t>‹#›</a:t>
            </a:fld>
            <a:endParaRPr lang="en-US"/>
          </a:p>
        </p:txBody>
      </p:sp>
    </p:spTree>
    <p:extLst>
      <p:ext uri="{BB962C8B-B14F-4D97-AF65-F5344CB8AC3E}">
        <p14:creationId xmlns:p14="http://schemas.microsoft.com/office/powerpoint/2010/main" val="3343432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important is years as a consultant</a:t>
            </a:r>
          </a:p>
        </p:txBody>
      </p:sp>
      <p:sp>
        <p:nvSpPr>
          <p:cNvPr id="4" name="Slide Number Placeholder 3"/>
          <p:cNvSpPr>
            <a:spLocks noGrp="1"/>
          </p:cNvSpPr>
          <p:nvPr>
            <p:ph type="sldNum" sz="quarter" idx="5"/>
          </p:nvPr>
        </p:nvSpPr>
        <p:spPr/>
        <p:txBody>
          <a:bodyPr/>
          <a:lstStyle/>
          <a:p>
            <a:fld id="{8521C520-303D-47E8-B833-90B1D178E57A}" type="slidenum">
              <a:rPr lang="en-US" smtClean="0"/>
              <a:t>4</a:t>
            </a:fld>
            <a:endParaRPr lang="en-US"/>
          </a:p>
        </p:txBody>
      </p:sp>
    </p:spTree>
    <p:extLst>
      <p:ext uri="{BB962C8B-B14F-4D97-AF65-F5344CB8AC3E}">
        <p14:creationId xmlns:p14="http://schemas.microsoft.com/office/powerpoint/2010/main" val="3793928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talk focuses on the right side. Modernization would normally only be the bottom, but I want to cover both a bit.</a:t>
            </a:r>
          </a:p>
        </p:txBody>
      </p:sp>
      <p:sp>
        <p:nvSpPr>
          <p:cNvPr id="4" name="Slide Number Placeholder 3"/>
          <p:cNvSpPr>
            <a:spLocks noGrp="1"/>
          </p:cNvSpPr>
          <p:nvPr>
            <p:ph type="sldNum" sz="quarter" idx="5"/>
          </p:nvPr>
        </p:nvSpPr>
        <p:spPr/>
        <p:txBody>
          <a:bodyPr/>
          <a:lstStyle/>
          <a:p>
            <a:fld id="{8521C520-303D-47E8-B833-90B1D178E57A}" type="slidenum">
              <a:rPr lang="en-US" smtClean="0"/>
              <a:t>16</a:t>
            </a:fld>
            <a:endParaRPr lang="en-US"/>
          </a:p>
        </p:txBody>
      </p:sp>
    </p:spTree>
    <p:extLst>
      <p:ext uri="{BB962C8B-B14F-4D97-AF65-F5344CB8AC3E}">
        <p14:creationId xmlns:p14="http://schemas.microsoft.com/office/powerpoint/2010/main" val="1988315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better if you play it through. Steps</a:t>
            </a:r>
            <a:br>
              <a:rPr lang="en-US" dirty="0"/>
            </a:br>
            <a:r>
              <a:rPr lang="en-US" dirty="0"/>
              <a:t>1. Where is my </a:t>
            </a:r>
            <a:r>
              <a:rPr lang="en-US" dirty="0" err="1"/>
              <a:t>vaction</a:t>
            </a:r>
            <a:r>
              <a:rPr lang="en-US" dirty="0"/>
              <a:t>?</a:t>
            </a:r>
            <a:br>
              <a:rPr lang="en-US" dirty="0"/>
            </a:br>
            <a:r>
              <a:rPr lang="en-US" dirty="0"/>
              <a:t>2. What can I see?</a:t>
            </a:r>
            <a:br>
              <a:rPr lang="en-US" dirty="0"/>
            </a:br>
            <a:r>
              <a:rPr lang="en-US" dirty="0"/>
              <a:t>3. What are my priorities? (What do family members want to see?)  COLOR CODING: Green (person wants it), Blue (Neat, but can be dropped), Red (other stuff found in the same area)</a:t>
            </a:r>
            <a:br>
              <a:rPr lang="en-US" dirty="0"/>
            </a:br>
            <a:r>
              <a:rPr lang="en-US" dirty="0"/>
              <a:t>4. Are there any unique experiences I can add?  PURPLE item</a:t>
            </a:r>
          </a:p>
        </p:txBody>
      </p:sp>
      <p:sp>
        <p:nvSpPr>
          <p:cNvPr id="4" name="Slide Number Placeholder 3"/>
          <p:cNvSpPr>
            <a:spLocks noGrp="1"/>
          </p:cNvSpPr>
          <p:nvPr>
            <p:ph type="sldNum" sz="quarter" idx="5"/>
          </p:nvPr>
        </p:nvSpPr>
        <p:spPr/>
        <p:txBody>
          <a:bodyPr/>
          <a:lstStyle/>
          <a:p>
            <a:fld id="{8521C520-303D-47E8-B833-90B1D178E57A}" type="slidenum">
              <a:rPr lang="en-US" smtClean="0"/>
              <a:t>19</a:t>
            </a:fld>
            <a:endParaRPr lang="en-US"/>
          </a:p>
        </p:txBody>
      </p:sp>
    </p:spTree>
    <p:extLst>
      <p:ext uri="{BB962C8B-B14F-4D97-AF65-F5344CB8AC3E}">
        <p14:creationId xmlns:p14="http://schemas.microsoft.com/office/powerpoint/2010/main" val="3907408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laying out a schedule as time</a:t>
            </a:r>
          </a:p>
        </p:txBody>
      </p:sp>
      <p:sp>
        <p:nvSpPr>
          <p:cNvPr id="4" name="Slide Number Placeholder 3"/>
          <p:cNvSpPr>
            <a:spLocks noGrp="1"/>
          </p:cNvSpPr>
          <p:nvPr>
            <p:ph type="sldNum" sz="quarter" idx="5"/>
          </p:nvPr>
        </p:nvSpPr>
        <p:spPr/>
        <p:txBody>
          <a:bodyPr/>
          <a:lstStyle/>
          <a:p>
            <a:fld id="{8521C520-303D-47E8-B833-90B1D178E57A}" type="slidenum">
              <a:rPr lang="en-US" smtClean="0"/>
              <a:t>20</a:t>
            </a:fld>
            <a:endParaRPr lang="en-US"/>
          </a:p>
        </p:txBody>
      </p:sp>
    </p:spTree>
    <p:extLst>
      <p:ext uri="{BB962C8B-B14F-4D97-AF65-F5344CB8AC3E}">
        <p14:creationId xmlns:p14="http://schemas.microsoft.com/office/powerpoint/2010/main" val="4104394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gathering documents for a trip (what is neat out there)</a:t>
            </a:r>
          </a:p>
        </p:txBody>
      </p:sp>
      <p:sp>
        <p:nvSpPr>
          <p:cNvPr id="4" name="Slide Number Placeholder 3"/>
          <p:cNvSpPr>
            <a:spLocks noGrp="1"/>
          </p:cNvSpPr>
          <p:nvPr>
            <p:ph type="sldNum" sz="quarter" idx="5"/>
          </p:nvPr>
        </p:nvSpPr>
        <p:spPr/>
        <p:txBody>
          <a:bodyPr/>
          <a:lstStyle/>
          <a:p>
            <a:fld id="{8521C520-303D-47E8-B833-90B1D178E57A}" type="slidenum">
              <a:rPr lang="en-US" smtClean="0"/>
              <a:t>21</a:t>
            </a:fld>
            <a:endParaRPr lang="en-US"/>
          </a:p>
        </p:txBody>
      </p:sp>
    </p:spTree>
    <p:extLst>
      <p:ext uri="{BB962C8B-B14F-4D97-AF65-F5344CB8AC3E}">
        <p14:creationId xmlns:p14="http://schemas.microsoft.com/office/powerpoint/2010/main" val="1445994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wife’s take</a:t>
            </a:r>
          </a:p>
        </p:txBody>
      </p:sp>
      <p:sp>
        <p:nvSpPr>
          <p:cNvPr id="4" name="Slide Number Placeholder 3"/>
          <p:cNvSpPr>
            <a:spLocks noGrp="1"/>
          </p:cNvSpPr>
          <p:nvPr>
            <p:ph type="sldNum" sz="quarter" idx="5"/>
          </p:nvPr>
        </p:nvSpPr>
        <p:spPr/>
        <p:txBody>
          <a:bodyPr/>
          <a:lstStyle/>
          <a:p>
            <a:fld id="{8521C520-303D-47E8-B833-90B1D178E57A}" type="slidenum">
              <a:rPr lang="en-US" smtClean="0"/>
              <a:t>22</a:t>
            </a:fld>
            <a:endParaRPr lang="en-US"/>
          </a:p>
        </p:txBody>
      </p:sp>
    </p:spTree>
    <p:extLst>
      <p:ext uri="{BB962C8B-B14F-4D97-AF65-F5344CB8AC3E}">
        <p14:creationId xmlns:p14="http://schemas.microsoft.com/office/powerpoint/2010/main" val="486798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progression 1</a:t>
            </a:r>
          </a:p>
        </p:txBody>
      </p:sp>
      <p:sp>
        <p:nvSpPr>
          <p:cNvPr id="4" name="Slide Number Placeholder 3"/>
          <p:cNvSpPr>
            <a:spLocks noGrp="1"/>
          </p:cNvSpPr>
          <p:nvPr>
            <p:ph type="sldNum" sz="quarter" idx="5"/>
          </p:nvPr>
        </p:nvSpPr>
        <p:spPr/>
        <p:txBody>
          <a:bodyPr/>
          <a:lstStyle/>
          <a:p>
            <a:fld id="{8521C520-303D-47E8-B833-90B1D178E57A}" type="slidenum">
              <a:rPr lang="en-US" smtClean="0"/>
              <a:t>23</a:t>
            </a:fld>
            <a:endParaRPr lang="en-US"/>
          </a:p>
        </p:txBody>
      </p:sp>
    </p:spTree>
    <p:extLst>
      <p:ext uri="{BB962C8B-B14F-4D97-AF65-F5344CB8AC3E}">
        <p14:creationId xmlns:p14="http://schemas.microsoft.com/office/powerpoint/2010/main" val="2641127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progression 2</a:t>
            </a:r>
          </a:p>
        </p:txBody>
      </p:sp>
      <p:sp>
        <p:nvSpPr>
          <p:cNvPr id="4" name="Slide Number Placeholder 3"/>
          <p:cNvSpPr>
            <a:spLocks noGrp="1"/>
          </p:cNvSpPr>
          <p:nvPr>
            <p:ph type="sldNum" sz="quarter" idx="5"/>
          </p:nvPr>
        </p:nvSpPr>
        <p:spPr/>
        <p:txBody>
          <a:bodyPr/>
          <a:lstStyle/>
          <a:p>
            <a:fld id="{8521C520-303D-47E8-B833-90B1D178E57A}" type="slidenum">
              <a:rPr lang="en-US" smtClean="0"/>
              <a:t>24</a:t>
            </a:fld>
            <a:endParaRPr lang="en-US"/>
          </a:p>
        </p:txBody>
      </p:sp>
    </p:spTree>
    <p:extLst>
      <p:ext uri="{BB962C8B-B14F-4D97-AF65-F5344CB8AC3E}">
        <p14:creationId xmlns:p14="http://schemas.microsoft.com/office/powerpoint/2010/main" val="655191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point</a:t>
            </a:r>
          </a:p>
        </p:txBody>
      </p:sp>
      <p:sp>
        <p:nvSpPr>
          <p:cNvPr id="4" name="Slide Number Placeholder 3"/>
          <p:cNvSpPr>
            <a:spLocks noGrp="1"/>
          </p:cNvSpPr>
          <p:nvPr>
            <p:ph type="sldNum" sz="quarter" idx="5"/>
          </p:nvPr>
        </p:nvSpPr>
        <p:spPr/>
        <p:txBody>
          <a:bodyPr/>
          <a:lstStyle/>
          <a:p>
            <a:fld id="{8521C520-303D-47E8-B833-90B1D178E57A}" type="slidenum">
              <a:rPr lang="en-US" smtClean="0"/>
              <a:t>25</a:t>
            </a:fld>
            <a:endParaRPr lang="en-US"/>
          </a:p>
        </p:txBody>
      </p:sp>
    </p:spTree>
    <p:extLst>
      <p:ext uri="{BB962C8B-B14F-4D97-AF65-F5344CB8AC3E}">
        <p14:creationId xmlns:p14="http://schemas.microsoft.com/office/powerpoint/2010/main" val="493547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trip, knowing when, where, starting point, ending point and the journey between is key</a:t>
            </a:r>
          </a:p>
        </p:txBody>
      </p:sp>
      <p:sp>
        <p:nvSpPr>
          <p:cNvPr id="4" name="Slide Number Placeholder 3"/>
          <p:cNvSpPr>
            <a:spLocks noGrp="1"/>
          </p:cNvSpPr>
          <p:nvPr>
            <p:ph type="sldNum" sz="quarter" idx="5"/>
          </p:nvPr>
        </p:nvSpPr>
        <p:spPr/>
        <p:txBody>
          <a:bodyPr/>
          <a:lstStyle/>
          <a:p>
            <a:fld id="{8521C520-303D-47E8-B833-90B1D178E57A}" type="slidenum">
              <a:rPr lang="en-US" smtClean="0"/>
              <a:t>26</a:t>
            </a:fld>
            <a:endParaRPr lang="en-US"/>
          </a:p>
        </p:txBody>
      </p:sp>
    </p:spTree>
    <p:extLst>
      <p:ext uri="{BB962C8B-B14F-4D97-AF65-F5344CB8AC3E}">
        <p14:creationId xmlns:p14="http://schemas.microsoft.com/office/powerpoint/2010/main" val="3380404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phased vacation (each phase would be an architectural change in an app)</a:t>
            </a:r>
          </a:p>
        </p:txBody>
      </p:sp>
      <p:sp>
        <p:nvSpPr>
          <p:cNvPr id="4" name="Slide Number Placeholder 3"/>
          <p:cNvSpPr>
            <a:spLocks noGrp="1"/>
          </p:cNvSpPr>
          <p:nvPr>
            <p:ph type="sldNum" sz="quarter" idx="5"/>
          </p:nvPr>
        </p:nvSpPr>
        <p:spPr/>
        <p:txBody>
          <a:bodyPr/>
          <a:lstStyle/>
          <a:p>
            <a:fld id="{8521C520-303D-47E8-B833-90B1D178E57A}" type="slidenum">
              <a:rPr lang="en-US" smtClean="0"/>
              <a:t>27</a:t>
            </a:fld>
            <a:endParaRPr lang="en-US"/>
          </a:p>
        </p:txBody>
      </p:sp>
    </p:spTree>
    <p:extLst>
      <p:ext uri="{BB962C8B-B14F-4D97-AF65-F5344CB8AC3E}">
        <p14:creationId xmlns:p14="http://schemas.microsoft.com/office/powerpoint/2010/main" val="2780972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legacy migrations in the Microsoft world</a:t>
            </a:r>
          </a:p>
        </p:txBody>
      </p:sp>
      <p:sp>
        <p:nvSpPr>
          <p:cNvPr id="4" name="Slide Number Placeholder 3"/>
          <p:cNvSpPr>
            <a:spLocks noGrp="1"/>
          </p:cNvSpPr>
          <p:nvPr>
            <p:ph type="sldNum" sz="quarter" idx="5"/>
          </p:nvPr>
        </p:nvSpPr>
        <p:spPr/>
        <p:txBody>
          <a:bodyPr/>
          <a:lstStyle/>
          <a:p>
            <a:fld id="{8521C520-303D-47E8-B833-90B1D178E57A}" type="slidenum">
              <a:rPr lang="en-US" smtClean="0"/>
              <a:t>5</a:t>
            </a:fld>
            <a:endParaRPr lang="en-US"/>
          </a:p>
        </p:txBody>
      </p:sp>
    </p:spTree>
    <p:extLst>
      <p:ext uri="{BB962C8B-B14F-4D97-AF65-F5344CB8AC3E}">
        <p14:creationId xmlns:p14="http://schemas.microsoft.com/office/powerpoint/2010/main" val="3295031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things kept, discarded (not enough time, not enough interest), and things added as they were “on the way”)</a:t>
            </a:r>
          </a:p>
        </p:txBody>
      </p:sp>
      <p:sp>
        <p:nvSpPr>
          <p:cNvPr id="4" name="Slide Number Placeholder 3"/>
          <p:cNvSpPr>
            <a:spLocks noGrp="1"/>
          </p:cNvSpPr>
          <p:nvPr>
            <p:ph type="sldNum" sz="quarter" idx="5"/>
          </p:nvPr>
        </p:nvSpPr>
        <p:spPr/>
        <p:txBody>
          <a:bodyPr/>
          <a:lstStyle/>
          <a:p>
            <a:fld id="{8521C520-303D-47E8-B833-90B1D178E57A}" type="slidenum">
              <a:rPr lang="en-US" smtClean="0"/>
              <a:t>28</a:t>
            </a:fld>
            <a:endParaRPr lang="en-US"/>
          </a:p>
        </p:txBody>
      </p:sp>
    </p:spTree>
    <p:extLst>
      <p:ext uri="{BB962C8B-B14F-4D97-AF65-F5344CB8AC3E}">
        <p14:creationId xmlns:p14="http://schemas.microsoft.com/office/powerpoint/2010/main" val="4220277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to real world</a:t>
            </a:r>
          </a:p>
        </p:txBody>
      </p:sp>
      <p:sp>
        <p:nvSpPr>
          <p:cNvPr id="4" name="Slide Number Placeholder 3"/>
          <p:cNvSpPr>
            <a:spLocks noGrp="1"/>
          </p:cNvSpPr>
          <p:nvPr>
            <p:ph type="sldNum" sz="quarter" idx="5"/>
          </p:nvPr>
        </p:nvSpPr>
        <p:spPr/>
        <p:txBody>
          <a:bodyPr/>
          <a:lstStyle/>
          <a:p>
            <a:fld id="{8521C520-303D-47E8-B833-90B1D178E57A}" type="slidenum">
              <a:rPr lang="en-US" smtClean="0"/>
              <a:t>29</a:t>
            </a:fld>
            <a:endParaRPr lang="en-US"/>
          </a:p>
        </p:txBody>
      </p:sp>
    </p:spTree>
    <p:extLst>
      <p:ext uri="{BB962C8B-B14F-4D97-AF65-F5344CB8AC3E}">
        <p14:creationId xmlns:p14="http://schemas.microsoft.com/office/powerpoint/2010/main" val="2384262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exercise. What to keep, what to throw out, what to add -&gt; Business user helps decided (end user, stakeholder, etc.)</a:t>
            </a:r>
            <a:br>
              <a:rPr lang="en-US" dirty="0"/>
            </a:br>
            <a:br>
              <a:rPr lang="en-US" dirty="0"/>
            </a:br>
            <a:r>
              <a:rPr lang="en-US" dirty="0"/>
              <a:t>Discarded could be thrown out or just “not in this phase”</a:t>
            </a:r>
          </a:p>
        </p:txBody>
      </p:sp>
      <p:sp>
        <p:nvSpPr>
          <p:cNvPr id="4" name="Slide Number Placeholder 3"/>
          <p:cNvSpPr>
            <a:spLocks noGrp="1"/>
          </p:cNvSpPr>
          <p:nvPr>
            <p:ph type="sldNum" sz="quarter" idx="5"/>
          </p:nvPr>
        </p:nvSpPr>
        <p:spPr/>
        <p:txBody>
          <a:bodyPr/>
          <a:lstStyle/>
          <a:p>
            <a:fld id="{8521C520-303D-47E8-B833-90B1D178E57A}" type="slidenum">
              <a:rPr lang="en-US" smtClean="0"/>
              <a:t>30</a:t>
            </a:fld>
            <a:endParaRPr lang="en-US"/>
          </a:p>
        </p:txBody>
      </p:sp>
    </p:spTree>
    <p:extLst>
      <p:ext uri="{BB962C8B-B14F-4D97-AF65-F5344CB8AC3E}">
        <p14:creationId xmlns:p14="http://schemas.microsoft.com/office/powerpoint/2010/main" val="2450521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previous slide, this is how the items map to time, at a high level.</a:t>
            </a:r>
          </a:p>
        </p:txBody>
      </p:sp>
      <p:sp>
        <p:nvSpPr>
          <p:cNvPr id="4" name="Slide Number Placeholder 3"/>
          <p:cNvSpPr>
            <a:spLocks noGrp="1"/>
          </p:cNvSpPr>
          <p:nvPr>
            <p:ph type="sldNum" sz="quarter" idx="5"/>
          </p:nvPr>
        </p:nvSpPr>
        <p:spPr/>
        <p:txBody>
          <a:bodyPr/>
          <a:lstStyle/>
          <a:p>
            <a:fld id="{8521C520-303D-47E8-B833-90B1D178E57A}" type="slidenum">
              <a:rPr lang="en-US" smtClean="0"/>
              <a:t>31</a:t>
            </a:fld>
            <a:endParaRPr lang="en-US"/>
          </a:p>
        </p:txBody>
      </p:sp>
    </p:spTree>
    <p:extLst>
      <p:ext uri="{BB962C8B-B14F-4D97-AF65-F5344CB8AC3E}">
        <p14:creationId xmlns:p14="http://schemas.microsoft.com/office/powerpoint/2010/main" val="3841937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mapping functions (user stories work here in an Agile environment)</a:t>
            </a:r>
          </a:p>
        </p:txBody>
      </p:sp>
      <p:sp>
        <p:nvSpPr>
          <p:cNvPr id="4" name="Slide Number Placeholder 3"/>
          <p:cNvSpPr>
            <a:spLocks noGrp="1"/>
          </p:cNvSpPr>
          <p:nvPr>
            <p:ph type="sldNum" sz="quarter" idx="5"/>
          </p:nvPr>
        </p:nvSpPr>
        <p:spPr/>
        <p:txBody>
          <a:bodyPr/>
          <a:lstStyle/>
          <a:p>
            <a:fld id="{8521C520-303D-47E8-B833-90B1D178E57A}" type="slidenum">
              <a:rPr lang="en-US" smtClean="0"/>
              <a:t>32</a:t>
            </a:fld>
            <a:endParaRPr lang="en-US"/>
          </a:p>
        </p:txBody>
      </p:sp>
    </p:spTree>
    <p:extLst>
      <p:ext uri="{BB962C8B-B14F-4D97-AF65-F5344CB8AC3E}">
        <p14:creationId xmlns:p14="http://schemas.microsoft.com/office/powerpoint/2010/main" val="2280315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Determining invest (refactor) or migrate (rebuild) – Don’t just focus on OLD versus NEW</a:t>
            </a:r>
          </a:p>
        </p:txBody>
      </p:sp>
      <p:sp>
        <p:nvSpPr>
          <p:cNvPr id="4" name="Slide Number Placeholder 3"/>
          <p:cNvSpPr>
            <a:spLocks noGrp="1"/>
          </p:cNvSpPr>
          <p:nvPr>
            <p:ph type="sldNum" sz="quarter" idx="5"/>
          </p:nvPr>
        </p:nvSpPr>
        <p:spPr/>
        <p:txBody>
          <a:bodyPr/>
          <a:lstStyle/>
          <a:p>
            <a:fld id="{8521C520-303D-47E8-B833-90B1D178E57A}" type="slidenum">
              <a:rPr lang="en-US" smtClean="0"/>
              <a:t>33</a:t>
            </a:fld>
            <a:endParaRPr lang="en-US"/>
          </a:p>
        </p:txBody>
      </p:sp>
    </p:spTree>
    <p:extLst>
      <p:ext uri="{BB962C8B-B14F-4D97-AF65-F5344CB8AC3E}">
        <p14:creationId xmlns:p14="http://schemas.microsoft.com/office/powerpoint/2010/main" val="3609261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McConnell diagram – design/architecture flaws</a:t>
            </a:r>
            <a:br>
              <a:rPr lang="en-US" dirty="0"/>
            </a:br>
            <a:br>
              <a:rPr lang="en-US" dirty="0"/>
            </a:br>
            <a:r>
              <a:rPr lang="en-US" dirty="0"/>
              <a:t>Things are more expensive to fix (or untangle) the earlier they are introduced (left side). If the flaw is very early, even newer code may be worthy of replacement.</a:t>
            </a:r>
            <a:br>
              <a:rPr lang="en-US" dirty="0"/>
            </a:br>
            <a:br>
              <a:rPr lang="en-US" dirty="0"/>
            </a:br>
            <a:r>
              <a:rPr lang="en-US" dirty="0"/>
              <a:t>RIGHT SIDE – Understanding why projects fail (lack of planning). NOTE: This deck is heavy on PLANNING</a:t>
            </a:r>
          </a:p>
        </p:txBody>
      </p:sp>
      <p:sp>
        <p:nvSpPr>
          <p:cNvPr id="4" name="Slide Number Placeholder 3"/>
          <p:cNvSpPr>
            <a:spLocks noGrp="1"/>
          </p:cNvSpPr>
          <p:nvPr>
            <p:ph type="sldNum" sz="quarter" idx="5"/>
          </p:nvPr>
        </p:nvSpPr>
        <p:spPr/>
        <p:txBody>
          <a:bodyPr/>
          <a:lstStyle/>
          <a:p>
            <a:fld id="{8521C520-303D-47E8-B833-90B1D178E57A}" type="slidenum">
              <a:rPr lang="en-US" smtClean="0"/>
              <a:t>34</a:t>
            </a:fld>
            <a:endParaRPr lang="en-US"/>
          </a:p>
        </p:txBody>
      </p:sp>
    </p:spTree>
    <p:extLst>
      <p:ext uri="{BB962C8B-B14F-4D97-AF65-F5344CB8AC3E}">
        <p14:creationId xmlns:p14="http://schemas.microsoft.com/office/powerpoint/2010/main" val="2360883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don’t rebuild. If it is more expensive or time consuming (read: more expensive), then you consider migration, otherwise invest (refactor)</a:t>
            </a:r>
          </a:p>
          <a:p>
            <a:endParaRPr lang="en-US" dirty="0"/>
          </a:p>
        </p:txBody>
      </p:sp>
      <p:sp>
        <p:nvSpPr>
          <p:cNvPr id="4" name="Slide Number Placeholder 3"/>
          <p:cNvSpPr>
            <a:spLocks noGrp="1"/>
          </p:cNvSpPr>
          <p:nvPr>
            <p:ph type="sldNum" sz="quarter" idx="5"/>
          </p:nvPr>
        </p:nvSpPr>
        <p:spPr/>
        <p:txBody>
          <a:bodyPr/>
          <a:lstStyle/>
          <a:p>
            <a:fld id="{8521C520-303D-47E8-B833-90B1D178E57A}" type="slidenum">
              <a:rPr lang="en-US" smtClean="0"/>
              <a:t>35</a:t>
            </a:fld>
            <a:endParaRPr lang="en-US"/>
          </a:p>
        </p:txBody>
      </p:sp>
    </p:spTree>
    <p:extLst>
      <p:ext uri="{BB962C8B-B14F-4D97-AF65-F5344CB8AC3E}">
        <p14:creationId xmlns:p14="http://schemas.microsoft.com/office/powerpoint/2010/main" val="6385324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 of decision points</a:t>
            </a:r>
          </a:p>
        </p:txBody>
      </p:sp>
      <p:sp>
        <p:nvSpPr>
          <p:cNvPr id="4" name="Slide Number Placeholder 3"/>
          <p:cNvSpPr>
            <a:spLocks noGrp="1"/>
          </p:cNvSpPr>
          <p:nvPr>
            <p:ph type="sldNum" sz="quarter" idx="5"/>
          </p:nvPr>
        </p:nvSpPr>
        <p:spPr/>
        <p:txBody>
          <a:bodyPr/>
          <a:lstStyle/>
          <a:p>
            <a:fld id="{8521C520-303D-47E8-B833-90B1D178E57A}" type="slidenum">
              <a:rPr lang="en-US" smtClean="0"/>
              <a:t>36</a:t>
            </a:fld>
            <a:endParaRPr lang="en-US"/>
          </a:p>
        </p:txBody>
      </p:sp>
    </p:spTree>
    <p:extLst>
      <p:ext uri="{BB962C8B-B14F-4D97-AF65-F5344CB8AC3E}">
        <p14:creationId xmlns:p14="http://schemas.microsoft.com/office/powerpoint/2010/main" val="277764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Steps to go through. You often return back to earlier steps over and over again, or repeat a set of steps over and over again. These are cycles within the larger cycle</a:t>
            </a:r>
          </a:p>
        </p:txBody>
      </p:sp>
      <p:sp>
        <p:nvSpPr>
          <p:cNvPr id="4" name="Slide Number Placeholder 3"/>
          <p:cNvSpPr>
            <a:spLocks noGrp="1"/>
          </p:cNvSpPr>
          <p:nvPr>
            <p:ph type="sldNum" sz="quarter" idx="5"/>
          </p:nvPr>
        </p:nvSpPr>
        <p:spPr/>
        <p:txBody>
          <a:bodyPr/>
          <a:lstStyle/>
          <a:p>
            <a:fld id="{8521C520-303D-47E8-B833-90B1D178E57A}" type="slidenum">
              <a:rPr lang="en-US" smtClean="0"/>
              <a:t>37</a:t>
            </a:fld>
            <a:endParaRPr lang="en-US"/>
          </a:p>
        </p:txBody>
      </p:sp>
    </p:spTree>
    <p:extLst>
      <p:ext uri="{BB962C8B-B14F-4D97-AF65-F5344CB8AC3E}">
        <p14:creationId xmlns:p14="http://schemas.microsoft.com/office/powerpoint/2010/main" val="2227799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would normally be refactoring, not modernization, but the steps are very similar.</a:t>
            </a:r>
          </a:p>
        </p:txBody>
      </p:sp>
      <p:sp>
        <p:nvSpPr>
          <p:cNvPr id="4" name="Slide Number Placeholder 3"/>
          <p:cNvSpPr>
            <a:spLocks noGrp="1"/>
          </p:cNvSpPr>
          <p:nvPr>
            <p:ph type="sldNum" sz="quarter" idx="5"/>
          </p:nvPr>
        </p:nvSpPr>
        <p:spPr/>
        <p:txBody>
          <a:bodyPr/>
          <a:lstStyle/>
          <a:p>
            <a:fld id="{8521C520-303D-47E8-B833-90B1D178E57A}" type="slidenum">
              <a:rPr lang="en-US" smtClean="0"/>
              <a:t>7</a:t>
            </a:fld>
            <a:endParaRPr lang="en-US"/>
          </a:p>
        </p:txBody>
      </p:sp>
    </p:spTree>
    <p:extLst>
      <p:ext uri="{BB962C8B-B14F-4D97-AF65-F5344CB8AC3E}">
        <p14:creationId xmlns:p14="http://schemas.microsoft.com/office/powerpoint/2010/main" val="12996438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Seams are separations between “layers”. They are in the form of contracts (interfaces in .NET code) and allow you to rebuild/refactor different parts of the application separately</a:t>
            </a:r>
          </a:p>
        </p:txBody>
      </p:sp>
      <p:sp>
        <p:nvSpPr>
          <p:cNvPr id="4" name="Slide Number Placeholder 3"/>
          <p:cNvSpPr>
            <a:spLocks noGrp="1"/>
          </p:cNvSpPr>
          <p:nvPr>
            <p:ph type="sldNum" sz="quarter" idx="5"/>
          </p:nvPr>
        </p:nvSpPr>
        <p:spPr/>
        <p:txBody>
          <a:bodyPr/>
          <a:lstStyle/>
          <a:p>
            <a:fld id="{8521C520-303D-47E8-B833-90B1D178E57A}" type="slidenum">
              <a:rPr lang="en-US" smtClean="0"/>
              <a:t>38</a:t>
            </a:fld>
            <a:endParaRPr lang="en-US"/>
          </a:p>
        </p:txBody>
      </p:sp>
    </p:spTree>
    <p:extLst>
      <p:ext uri="{BB962C8B-B14F-4D97-AF65-F5344CB8AC3E}">
        <p14:creationId xmlns:p14="http://schemas.microsoft.com/office/powerpoint/2010/main" val="2914980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Organize the code means get the proper separation. You understand the seams, now create them. </a:t>
            </a:r>
          </a:p>
        </p:txBody>
      </p:sp>
      <p:sp>
        <p:nvSpPr>
          <p:cNvPr id="4" name="Slide Number Placeholder 3"/>
          <p:cNvSpPr>
            <a:spLocks noGrp="1"/>
          </p:cNvSpPr>
          <p:nvPr>
            <p:ph type="sldNum" sz="quarter" idx="5"/>
          </p:nvPr>
        </p:nvSpPr>
        <p:spPr/>
        <p:txBody>
          <a:bodyPr/>
          <a:lstStyle/>
          <a:p>
            <a:fld id="{8521C520-303D-47E8-B833-90B1D178E57A}" type="slidenum">
              <a:rPr lang="en-US" smtClean="0"/>
              <a:t>39</a:t>
            </a:fld>
            <a:endParaRPr lang="en-US"/>
          </a:p>
        </p:txBody>
      </p:sp>
    </p:spTree>
    <p:extLst>
      <p:ext uri="{BB962C8B-B14F-4D97-AF65-F5344CB8AC3E}">
        <p14:creationId xmlns:p14="http://schemas.microsoft.com/office/powerpoint/2010/main" val="1889073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CASA model. The blue IS the application. Contracts and adapters ensure you can change </a:t>
            </a:r>
            <a:r>
              <a:rPr lang="en-US" dirty="0" err="1"/>
              <a:t>Uis</a:t>
            </a:r>
            <a:r>
              <a:rPr lang="en-US" dirty="0"/>
              <a:t> or databases, etc., without updating the application or rebuilding it. This future proofs the investment</a:t>
            </a:r>
          </a:p>
        </p:txBody>
      </p:sp>
      <p:sp>
        <p:nvSpPr>
          <p:cNvPr id="4" name="Slide Number Placeholder 3"/>
          <p:cNvSpPr>
            <a:spLocks noGrp="1"/>
          </p:cNvSpPr>
          <p:nvPr>
            <p:ph type="sldNum" sz="quarter" idx="5"/>
          </p:nvPr>
        </p:nvSpPr>
        <p:spPr/>
        <p:txBody>
          <a:bodyPr/>
          <a:lstStyle/>
          <a:p>
            <a:fld id="{8521C520-303D-47E8-B833-90B1D178E57A}" type="slidenum">
              <a:rPr lang="en-US" smtClean="0"/>
              <a:t>40</a:t>
            </a:fld>
            <a:endParaRPr lang="en-US"/>
          </a:p>
        </p:txBody>
      </p:sp>
    </p:spTree>
    <p:extLst>
      <p:ext uri="{BB962C8B-B14F-4D97-AF65-F5344CB8AC3E}">
        <p14:creationId xmlns:p14="http://schemas.microsoft.com/office/powerpoint/2010/main" val="2072396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it looks like in .NET</a:t>
            </a:r>
            <a:br>
              <a:rPr lang="en-US" dirty="0"/>
            </a:br>
            <a:br>
              <a:rPr lang="en-US" dirty="0"/>
            </a:br>
            <a:r>
              <a:rPr lang="en-US" dirty="0"/>
              <a:t>NOTE: The service in my version is now in the Present (Presentation == UI) folder</a:t>
            </a:r>
            <a:br>
              <a:rPr lang="en-US" dirty="0"/>
            </a:br>
            <a:r>
              <a:rPr lang="en-US" dirty="0"/>
              <a:t>NOTE: Persist is for persistence of state (think data storage?)</a:t>
            </a:r>
          </a:p>
        </p:txBody>
      </p:sp>
      <p:sp>
        <p:nvSpPr>
          <p:cNvPr id="4" name="Slide Number Placeholder 3"/>
          <p:cNvSpPr>
            <a:spLocks noGrp="1"/>
          </p:cNvSpPr>
          <p:nvPr>
            <p:ph type="sldNum" sz="quarter" idx="5"/>
          </p:nvPr>
        </p:nvSpPr>
        <p:spPr/>
        <p:txBody>
          <a:bodyPr/>
          <a:lstStyle/>
          <a:p>
            <a:fld id="{8521C520-303D-47E8-B833-90B1D178E57A}" type="slidenum">
              <a:rPr lang="en-US" smtClean="0"/>
              <a:t>41</a:t>
            </a:fld>
            <a:endParaRPr lang="en-US"/>
          </a:p>
        </p:txBody>
      </p:sp>
    </p:spTree>
    <p:extLst>
      <p:ext uri="{BB962C8B-B14F-4D97-AF65-F5344CB8AC3E}">
        <p14:creationId xmlns:p14="http://schemas.microsoft.com/office/powerpoint/2010/main" val="4094171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“architectures” that fit the CASA models. Clean is the most hyped and well known today</a:t>
            </a:r>
          </a:p>
        </p:txBody>
      </p:sp>
      <p:sp>
        <p:nvSpPr>
          <p:cNvPr id="4" name="Slide Number Placeholder 3"/>
          <p:cNvSpPr>
            <a:spLocks noGrp="1"/>
          </p:cNvSpPr>
          <p:nvPr>
            <p:ph type="sldNum" sz="quarter" idx="5"/>
          </p:nvPr>
        </p:nvSpPr>
        <p:spPr/>
        <p:txBody>
          <a:bodyPr/>
          <a:lstStyle/>
          <a:p>
            <a:fld id="{8521C520-303D-47E8-B833-90B1D178E57A}" type="slidenum">
              <a:rPr lang="en-US" smtClean="0"/>
              <a:t>42</a:t>
            </a:fld>
            <a:endParaRPr lang="en-US"/>
          </a:p>
        </p:txBody>
      </p:sp>
    </p:spTree>
    <p:extLst>
      <p:ext uri="{BB962C8B-B14F-4D97-AF65-F5344CB8AC3E}">
        <p14:creationId xmlns:p14="http://schemas.microsoft.com/office/powerpoint/2010/main" val="1867423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SCIENCE == knowing your stuff works as expected.</a:t>
            </a:r>
            <a:br>
              <a:rPr lang="en-US" dirty="0"/>
            </a:br>
            <a:br>
              <a:rPr lang="en-US" dirty="0"/>
            </a:br>
            <a:r>
              <a:rPr lang="en-US" dirty="0"/>
              <a:t>Main takeaway </a:t>
            </a:r>
            <a:r>
              <a:rPr lang="en-US" dirty="0">
                <a:sym typeface="Wingdings" panose="05000000000000000000" pitchFamily="2" charset="2"/>
              </a:rPr>
              <a:t> Acceptance (Acceptability to Business Users)</a:t>
            </a:r>
            <a:endParaRPr lang="en-US" dirty="0"/>
          </a:p>
        </p:txBody>
      </p:sp>
      <p:sp>
        <p:nvSpPr>
          <p:cNvPr id="4" name="Slide Number Placeholder 3"/>
          <p:cNvSpPr>
            <a:spLocks noGrp="1"/>
          </p:cNvSpPr>
          <p:nvPr>
            <p:ph type="sldNum" sz="quarter" idx="5"/>
          </p:nvPr>
        </p:nvSpPr>
        <p:spPr/>
        <p:txBody>
          <a:bodyPr/>
          <a:lstStyle/>
          <a:p>
            <a:fld id="{8521C520-303D-47E8-B833-90B1D178E57A}" type="slidenum">
              <a:rPr lang="en-US" smtClean="0"/>
              <a:t>43</a:t>
            </a:fld>
            <a:endParaRPr lang="en-US"/>
          </a:p>
        </p:txBody>
      </p:sp>
    </p:spTree>
    <p:extLst>
      <p:ext uri="{BB962C8B-B14F-4D97-AF65-F5344CB8AC3E}">
        <p14:creationId xmlns:p14="http://schemas.microsoft.com/office/powerpoint/2010/main" val="9984086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Coverage is a Metric, not a goal</a:t>
            </a:r>
          </a:p>
        </p:txBody>
      </p:sp>
      <p:sp>
        <p:nvSpPr>
          <p:cNvPr id="4" name="Slide Number Placeholder 3"/>
          <p:cNvSpPr>
            <a:spLocks noGrp="1"/>
          </p:cNvSpPr>
          <p:nvPr>
            <p:ph type="sldNum" sz="quarter" idx="5"/>
          </p:nvPr>
        </p:nvSpPr>
        <p:spPr/>
        <p:txBody>
          <a:bodyPr/>
          <a:lstStyle/>
          <a:p>
            <a:fld id="{8521C520-303D-47E8-B833-90B1D178E57A}" type="slidenum">
              <a:rPr lang="en-US" smtClean="0"/>
              <a:t>44</a:t>
            </a:fld>
            <a:endParaRPr lang="en-US"/>
          </a:p>
        </p:txBody>
      </p:sp>
    </p:spTree>
    <p:extLst>
      <p:ext uri="{BB962C8B-B14F-4D97-AF65-F5344CB8AC3E}">
        <p14:creationId xmlns:p14="http://schemas.microsoft.com/office/powerpoint/2010/main" val="4951695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where you develop stuff (yay?)</a:t>
            </a:r>
          </a:p>
        </p:txBody>
      </p:sp>
      <p:sp>
        <p:nvSpPr>
          <p:cNvPr id="4" name="Slide Number Placeholder 3"/>
          <p:cNvSpPr>
            <a:spLocks noGrp="1"/>
          </p:cNvSpPr>
          <p:nvPr>
            <p:ph type="sldNum" sz="quarter" idx="5"/>
          </p:nvPr>
        </p:nvSpPr>
        <p:spPr/>
        <p:txBody>
          <a:bodyPr/>
          <a:lstStyle/>
          <a:p>
            <a:fld id="{8521C520-303D-47E8-B833-90B1D178E57A}" type="slidenum">
              <a:rPr lang="en-US" smtClean="0"/>
              <a:t>45</a:t>
            </a:fld>
            <a:endParaRPr lang="en-US"/>
          </a:p>
        </p:txBody>
      </p:sp>
    </p:spTree>
    <p:extLst>
      <p:ext uri="{BB962C8B-B14F-4D97-AF65-F5344CB8AC3E}">
        <p14:creationId xmlns:p14="http://schemas.microsoft.com/office/powerpoint/2010/main" val="2761153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Refactoring is simply making the code better. Every thing you write (Yes, Everything) should be refactored at some point.</a:t>
            </a:r>
          </a:p>
        </p:txBody>
      </p:sp>
      <p:sp>
        <p:nvSpPr>
          <p:cNvPr id="4" name="Slide Number Placeholder 3"/>
          <p:cNvSpPr>
            <a:spLocks noGrp="1"/>
          </p:cNvSpPr>
          <p:nvPr>
            <p:ph type="sldNum" sz="quarter" idx="5"/>
          </p:nvPr>
        </p:nvSpPr>
        <p:spPr/>
        <p:txBody>
          <a:bodyPr/>
          <a:lstStyle/>
          <a:p>
            <a:fld id="{8521C520-303D-47E8-B833-90B1D178E57A}" type="slidenum">
              <a:rPr lang="en-US" smtClean="0"/>
              <a:t>46</a:t>
            </a:fld>
            <a:endParaRPr lang="en-US"/>
          </a:p>
        </p:txBody>
      </p:sp>
    </p:spTree>
    <p:extLst>
      <p:ext uri="{BB962C8B-B14F-4D97-AF65-F5344CB8AC3E}">
        <p14:creationId xmlns:p14="http://schemas.microsoft.com/office/powerpoint/2010/main" val="1950178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you finally push something out – see next</a:t>
            </a:r>
          </a:p>
        </p:txBody>
      </p:sp>
      <p:sp>
        <p:nvSpPr>
          <p:cNvPr id="4" name="Slide Number Placeholder 3"/>
          <p:cNvSpPr>
            <a:spLocks noGrp="1"/>
          </p:cNvSpPr>
          <p:nvPr>
            <p:ph type="sldNum" sz="quarter" idx="5"/>
          </p:nvPr>
        </p:nvSpPr>
        <p:spPr/>
        <p:txBody>
          <a:bodyPr/>
          <a:lstStyle/>
          <a:p>
            <a:fld id="{8521C520-303D-47E8-B833-90B1D178E57A}" type="slidenum">
              <a:rPr lang="en-US" smtClean="0"/>
              <a:t>47</a:t>
            </a:fld>
            <a:endParaRPr lang="en-US"/>
          </a:p>
        </p:txBody>
      </p:sp>
    </p:spTree>
    <p:extLst>
      <p:ext uri="{BB962C8B-B14F-4D97-AF65-F5344CB8AC3E}">
        <p14:creationId xmlns:p14="http://schemas.microsoft.com/office/powerpoint/2010/main" val="732772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thought is legacy == old (red would normally be “out of legacy modernization scope” I will challenge this</a:t>
            </a:r>
          </a:p>
        </p:txBody>
      </p:sp>
      <p:sp>
        <p:nvSpPr>
          <p:cNvPr id="4" name="Slide Number Placeholder 3"/>
          <p:cNvSpPr>
            <a:spLocks noGrp="1"/>
          </p:cNvSpPr>
          <p:nvPr>
            <p:ph type="sldNum" sz="quarter" idx="5"/>
          </p:nvPr>
        </p:nvSpPr>
        <p:spPr/>
        <p:txBody>
          <a:bodyPr/>
          <a:lstStyle/>
          <a:p>
            <a:fld id="{8521C520-303D-47E8-B833-90B1D178E57A}" type="slidenum">
              <a:rPr lang="en-US" smtClean="0"/>
              <a:t>9</a:t>
            </a:fld>
            <a:endParaRPr lang="en-US"/>
          </a:p>
        </p:txBody>
      </p:sp>
    </p:spTree>
    <p:extLst>
      <p:ext uri="{BB962C8B-B14F-4D97-AF65-F5344CB8AC3E}">
        <p14:creationId xmlns:p14="http://schemas.microsoft.com/office/powerpoint/2010/main" val="11279124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develop in iterations and release around business processes. If you can do any of the following, you can release and remove some pain for a group of users and then go to the next</a:t>
            </a:r>
            <a:br>
              <a:rPr lang="en-US" dirty="0"/>
            </a:br>
            <a:br>
              <a:rPr lang="en-US" dirty="0"/>
            </a:br>
            <a:r>
              <a:rPr lang="en-US" dirty="0"/>
              <a:t>1. All of the functionality for a specific role is done</a:t>
            </a:r>
            <a:br>
              <a:rPr lang="en-US" dirty="0"/>
            </a:br>
            <a:r>
              <a:rPr lang="en-US" dirty="0"/>
              <a:t>2. All of the functionality for a specific business process is done</a:t>
            </a:r>
            <a:br>
              <a:rPr lang="en-US" dirty="0"/>
            </a:br>
            <a:br>
              <a:rPr lang="en-US" dirty="0"/>
            </a:br>
            <a:r>
              <a:rPr lang="en-US" dirty="0"/>
              <a:t>The choice of the above is how you can slice up the work (specific group in the most pain #1, A specific process is biggest pain #2)</a:t>
            </a:r>
            <a:br>
              <a:rPr lang="en-US" dirty="0"/>
            </a:br>
            <a:br>
              <a:rPr lang="en-US" dirty="0"/>
            </a:br>
            <a:r>
              <a:rPr lang="en-US" dirty="0"/>
              <a:t>In small apps, big bang can work, as well as something with a lot of spaghetti, requiring complete retraining, etc.</a:t>
            </a:r>
          </a:p>
        </p:txBody>
      </p:sp>
      <p:sp>
        <p:nvSpPr>
          <p:cNvPr id="4" name="Slide Number Placeholder 3"/>
          <p:cNvSpPr>
            <a:spLocks noGrp="1"/>
          </p:cNvSpPr>
          <p:nvPr>
            <p:ph type="sldNum" sz="quarter" idx="5"/>
          </p:nvPr>
        </p:nvSpPr>
        <p:spPr/>
        <p:txBody>
          <a:bodyPr/>
          <a:lstStyle/>
          <a:p>
            <a:fld id="{8521C520-303D-47E8-B833-90B1D178E57A}" type="slidenum">
              <a:rPr lang="en-US" smtClean="0"/>
              <a:t>48</a:t>
            </a:fld>
            <a:endParaRPr lang="en-US"/>
          </a:p>
        </p:txBody>
      </p:sp>
    </p:spTree>
    <p:extLst>
      <p:ext uri="{BB962C8B-B14F-4D97-AF65-F5344CB8AC3E}">
        <p14:creationId xmlns:p14="http://schemas.microsoft.com/office/powerpoint/2010/main" val="5247493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21C520-303D-47E8-B833-90B1D178E57A}" type="slidenum">
              <a:rPr lang="en-US" smtClean="0"/>
              <a:t>49</a:t>
            </a:fld>
            <a:endParaRPr lang="en-US"/>
          </a:p>
        </p:txBody>
      </p:sp>
    </p:spTree>
    <p:extLst>
      <p:ext uri="{BB962C8B-B14F-4D97-AF65-F5344CB8AC3E}">
        <p14:creationId xmlns:p14="http://schemas.microsoft.com/office/powerpoint/2010/main" val="19193970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21C520-303D-47E8-B833-90B1D178E57A}" type="slidenum">
              <a:rPr lang="en-US" smtClean="0"/>
              <a:t>50</a:t>
            </a:fld>
            <a:endParaRPr lang="en-US"/>
          </a:p>
        </p:txBody>
      </p:sp>
    </p:spTree>
    <p:extLst>
      <p:ext uri="{BB962C8B-B14F-4D97-AF65-F5344CB8AC3E}">
        <p14:creationId xmlns:p14="http://schemas.microsoft.com/office/powerpoint/2010/main" val="20698766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Migration: Microsoft Visual Basic Upgrade Companion (VBUC) – Free VS 2010, but larger supported product from </a:t>
            </a:r>
            <a:r>
              <a:rPr lang="en-US" dirty="0" err="1"/>
              <a:t>Mobilize.Net</a:t>
            </a:r>
            <a:endParaRPr lang="en-US" dirty="0"/>
          </a:p>
          <a:p>
            <a:r>
              <a:rPr lang="en-US" dirty="0"/>
              <a:t>Other: VB Migration Partner, Great Migrations GM Studio</a:t>
            </a:r>
          </a:p>
          <a:p>
            <a:endParaRPr lang="en-US" dirty="0"/>
          </a:p>
        </p:txBody>
      </p:sp>
      <p:sp>
        <p:nvSpPr>
          <p:cNvPr id="4" name="Slide Number Placeholder 3"/>
          <p:cNvSpPr>
            <a:spLocks noGrp="1"/>
          </p:cNvSpPr>
          <p:nvPr>
            <p:ph type="sldNum" sz="quarter" idx="5"/>
          </p:nvPr>
        </p:nvSpPr>
        <p:spPr/>
        <p:txBody>
          <a:bodyPr/>
          <a:lstStyle/>
          <a:p>
            <a:fld id="{8521C520-303D-47E8-B833-90B1D178E57A}" type="slidenum">
              <a:rPr lang="en-US" smtClean="0"/>
              <a:t>51</a:t>
            </a:fld>
            <a:endParaRPr lang="en-US"/>
          </a:p>
        </p:txBody>
      </p:sp>
    </p:spTree>
    <p:extLst>
      <p:ext uri="{BB962C8B-B14F-4D97-AF65-F5344CB8AC3E}">
        <p14:creationId xmlns:p14="http://schemas.microsoft.com/office/powerpoint/2010/main" val="9346077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tool to move code does not change the “thinking” in the code. Running VB style code in .NET is slow and clunky. Refactor so it is .NET code </a:t>
            </a:r>
            <a:br>
              <a:rPr lang="en-US" dirty="0"/>
            </a:br>
            <a:br>
              <a:rPr lang="en-US" dirty="0"/>
            </a:br>
            <a:r>
              <a:rPr lang="en-US" dirty="0"/>
              <a:t>Example: Introduce Async?</a:t>
            </a:r>
          </a:p>
        </p:txBody>
      </p:sp>
      <p:sp>
        <p:nvSpPr>
          <p:cNvPr id="4" name="Slide Number Placeholder 3"/>
          <p:cNvSpPr>
            <a:spLocks noGrp="1"/>
          </p:cNvSpPr>
          <p:nvPr>
            <p:ph type="sldNum" sz="quarter" idx="5"/>
          </p:nvPr>
        </p:nvSpPr>
        <p:spPr/>
        <p:txBody>
          <a:bodyPr/>
          <a:lstStyle/>
          <a:p>
            <a:fld id="{8521C520-303D-47E8-B833-90B1D178E57A}" type="slidenum">
              <a:rPr lang="en-US" smtClean="0"/>
              <a:t>52</a:t>
            </a:fld>
            <a:endParaRPr lang="en-US"/>
          </a:p>
        </p:txBody>
      </p:sp>
    </p:spTree>
    <p:extLst>
      <p:ext uri="{BB962C8B-B14F-4D97-AF65-F5344CB8AC3E}">
        <p14:creationId xmlns:p14="http://schemas.microsoft.com/office/powerpoint/2010/main" val="1536045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have a lot of options. A major decision point comes around expense and how much data you have to migrate if you move away from DB2.</a:t>
            </a:r>
          </a:p>
        </p:txBody>
      </p:sp>
      <p:sp>
        <p:nvSpPr>
          <p:cNvPr id="4" name="Slide Number Placeholder 3"/>
          <p:cNvSpPr>
            <a:spLocks noGrp="1"/>
          </p:cNvSpPr>
          <p:nvPr>
            <p:ph type="sldNum" sz="quarter" idx="5"/>
          </p:nvPr>
        </p:nvSpPr>
        <p:spPr/>
        <p:txBody>
          <a:bodyPr/>
          <a:lstStyle/>
          <a:p>
            <a:fld id="{8521C520-303D-47E8-B833-90B1D178E57A}" type="slidenum">
              <a:rPr lang="en-US" smtClean="0"/>
              <a:t>53</a:t>
            </a:fld>
            <a:endParaRPr lang="en-US"/>
          </a:p>
        </p:txBody>
      </p:sp>
    </p:spTree>
    <p:extLst>
      <p:ext uri="{BB962C8B-B14F-4D97-AF65-F5344CB8AC3E}">
        <p14:creationId xmlns:p14="http://schemas.microsoft.com/office/powerpoint/2010/main" val="20260986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difference between a CICS (Mainframe) “program” (each screen (green screen) is a vertical slice from UI to data.</a:t>
            </a:r>
            <a:br>
              <a:rPr lang="en-US" dirty="0"/>
            </a:br>
            <a:br>
              <a:rPr lang="en-US" dirty="0"/>
            </a:br>
            <a:r>
              <a:rPr lang="en-US" dirty="0"/>
              <a:t>Versus – modern application with a service back end (this fit the model for this client, not the only model)</a:t>
            </a:r>
          </a:p>
        </p:txBody>
      </p:sp>
      <p:sp>
        <p:nvSpPr>
          <p:cNvPr id="4" name="Slide Number Placeholder 3"/>
          <p:cNvSpPr>
            <a:spLocks noGrp="1"/>
          </p:cNvSpPr>
          <p:nvPr>
            <p:ph type="sldNum" sz="quarter" idx="5"/>
          </p:nvPr>
        </p:nvSpPr>
        <p:spPr/>
        <p:txBody>
          <a:bodyPr/>
          <a:lstStyle/>
          <a:p>
            <a:fld id="{8521C520-303D-47E8-B833-90B1D178E57A}" type="slidenum">
              <a:rPr lang="en-US" smtClean="0"/>
              <a:t>54</a:t>
            </a:fld>
            <a:endParaRPr lang="en-US"/>
          </a:p>
        </p:txBody>
      </p:sp>
    </p:spTree>
    <p:extLst>
      <p:ext uri="{BB962C8B-B14F-4D97-AF65-F5344CB8AC3E}">
        <p14:creationId xmlns:p14="http://schemas.microsoft.com/office/powerpoint/2010/main" val="36396077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Migration (play slide for action)</a:t>
            </a:r>
            <a:br>
              <a:rPr lang="en-US" dirty="0"/>
            </a:br>
            <a:r>
              <a:rPr lang="en-US" dirty="0"/>
              <a:t>1. Write Java side – new screen and logic</a:t>
            </a:r>
            <a:br>
              <a:rPr lang="en-US" dirty="0"/>
            </a:br>
            <a:r>
              <a:rPr lang="en-US" dirty="0"/>
              <a:t>2. Then service for back end with business logic (this initially calls a service on the mainframe for data access)</a:t>
            </a:r>
            <a:br>
              <a:rPr lang="en-US" dirty="0"/>
            </a:br>
            <a:r>
              <a:rPr lang="en-US" dirty="0"/>
              <a:t>3. Then you do more until you get the entire function covered</a:t>
            </a:r>
            <a:br>
              <a:rPr lang="en-US" dirty="0"/>
            </a:br>
            <a:r>
              <a:rPr lang="en-US" dirty="0"/>
              <a:t>4. Now, you can move to the new data back end</a:t>
            </a:r>
            <a:br>
              <a:rPr lang="en-US" dirty="0"/>
            </a:br>
            <a:r>
              <a:rPr lang="en-US" dirty="0"/>
              <a:t>5. Finally decommission that function on the Mainframe side</a:t>
            </a:r>
            <a:br>
              <a:rPr lang="en-US" dirty="0"/>
            </a:br>
            <a:br>
              <a:rPr lang="en-US" dirty="0"/>
            </a:br>
            <a:r>
              <a:rPr lang="en-US" dirty="0"/>
              <a:t>You can move everything below the green screens onto Java and the database before moving the user to the web app</a:t>
            </a:r>
            <a:br>
              <a:rPr lang="en-US" dirty="0"/>
            </a:br>
            <a:r>
              <a:rPr lang="en-US" dirty="0"/>
              <a:t>OR</a:t>
            </a:r>
            <a:br>
              <a:rPr lang="en-US" dirty="0"/>
            </a:br>
            <a:r>
              <a:rPr lang="en-US" dirty="0"/>
              <a:t>You can move the user function by function (in this case 3 screens ==  function)</a:t>
            </a:r>
            <a:br>
              <a:rPr lang="en-US" dirty="0"/>
            </a:br>
            <a:br>
              <a:rPr lang="en-US" dirty="0"/>
            </a:br>
            <a:r>
              <a:rPr lang="en-US" dirty="0"/>
              <a:t>The point is migration to java code is not dependent on migration of users off UI. And the “big bang” move (retraining) can be after they have been using the new application (underlying the screens) for a lengthy period of time</a:t>
            </a:r>
          </a:p>
        </p:txBody>
      </p:sp>
      <p:sp>
        <p:nvSpPr>
          <p:cNvPr id="4" name="Slide Number Placeholder 3"/>
          <p:cNvSpPr>
            <a:spLocks noGrp="1"/>
          </p:cNvSpPr>
          <p:nvPr>
            <p:ph type="sldNum" sz="quarter" idx="5"/>
          </p:nvPr>
        </p:nvSpPr>
        <p:spPr/>
        <p:txBody>
          <a:bodyPr/>
          <a:lstStyle/>
          <a:p>
            <a:fld id="{8521C520-303D-47E8-B833-90B1D178E57A}" type="slidenum">
              <a:rPr lang="en-US" smtClean="0"/>
              <a:t>55</a:t>
            </a:fld>
            <a:endParaRPr lang="en-US"/>
          </a:p>
        </p:txBody>
      </p:sp>
    </p:spTree>
    <p:extLst>
      <p:ext uri="{BB962C8B-B14F-4D97-AF65-F5344CB8AC3E}">
        <p14:creationId xmlns:p14="http://schemas.microsoft.com/office/powerpoint/2010/main" val="41616068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is a modern application, you may punt on some code (rebuild) and refactor others (favor refactor)</a:t>
            </a:r>
          </a:p>
        </p:txBody>
      </p:sp>
      <p:sp>
        <p:nvSpPr>
          <p:cNvPr id="4" name="Slide Number Placeholder 3"/>
          <p:cNvSpPr>
            <a:spLocks noGrp="1"/>
          </p:cNvSpPr>
          <p:nvPr>
            <p:ph type="sldNum" sz="quarter" idx="5"/>
          </p:nvPr>
        </p:nvSpPr>
        <p:spPr/>
        <p:txBody>
          <a:bodyPr/>
          <a:lstStyle/>
          <a:p>
            <a:fld id="{8521C520-303D-47E8-B833-90B1D178E57A}" type="slidenum">
              <a:rPr lang="en-US" smtClean="0"/>
              <a:t>56</a:t>
            </a:fld>
            <a:endParaRPr lang="en-US"/>
          </a:p>
        </p:txBody>
      </p:sp>
    </p:spTree>
    <p:extLst>
      <p:ext uri="{BB962C8B-B14F-4D97-AF65-F5344CB8AC3E}">
        <p14:creationId xmlns:p14="http://schemas.microsoft.com/office/powerpoint/2010/main" val="40048899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guidelines on migration (rebuild) and invest (refactoring)</a:t>
            </a:r>
          </a:p>
        </p:txBody>
      </p:sp>
      <p:sp>
        <p:nvSpPr>
          <p:cNvPr id="4" name="Slide Number Placeholder 3"/>
          <p:cNvSpPr>
            <a:spLocks noGrp="1"/>
          </p:cNvSpPr>
          <p:nvPr>
            <p:ph type="sldNum" sz="quarter" idx="5"/>
          </p:nvPr>
        </p:nvSpPr>
        <p:spPr/>
        <p:txBody>
          <a:bodyPr/>
          <a:lstStyle/>
          <a:p>
            <a:fld id="{8521C520-303D-47E8-B833-90B1D178E57A}" type="slidenum">
              <a:rPr lang="en-US" smtClean="0"/>
              <a:t>57</a:t>
            </a:fld>
            <a:endParaRPr lang="en-US"/>
          </a:p>
        </p:txBody>
      </p:sp>
    </p:spTree>
    <p:extLst>
      <p:ext uri="{BB962C8B-B14F-4D97-AF65-F5344CB8AC3E}">
        <p14:creationId xmlns:p14="http://schemas.microsoft.com/office/powerpoint/2010/main" val="1562949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 thoughts on how you handle code. I will challenge this too.</a:t>
            </a:r>
          </a:p>
        </p:txBody>
      </p:sp>
      <p:sp>
        <p:nvSpPr>
          <p:cNvPr id="4" name="Slide Number Placeholder 3"/>
          <p:cNvSpPr>
            <a:spLocks noGrp="1"/>
          </p:cNvSpPr>
          <p:nvPr>
            <p:ph type="sldNum" sz="quarter" idx="5"/>
          </p:nvPr>
        </p:nvSpPr>
        <p:spPr/>
        <p:txBody>
          <a:bodyPr/>
          <a:lstStyle/>
          <a:p>
            <a:fld id="{8521C520-303D-47E8-B833-90B1D178E57A}" type="slidenum">
              <a:rPr lang="en-US" smtClean="0"/>
              <a:t>10</a:t>
            </a:fld>
            <a:endParaRPr lang="en-US"/>
          </a:p>
        </p:txBody>
      </p:sp>
    </p:spTree>
    <p:extLst>
      <p:ext uri="{BB962C8B-B14F-4D97-AF65-F5344CB8AC3E}">
        <p14:creationId xmlns:p14="http://schemas.microsoft.com/office/powerpoint/2010/main" val="4062385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646E905-A2B5-4AD0-B84E-973F55A464B6}"/>
              </a:ext>
            </a:extLst>
          </p:cNvPr>
          <p:cNvSpPr>
            <a:spLocks noGrp="1"/>
          </p:cNvSpPr>
          <p:nvPr>
            <p:ph type="body" idx="1"/>
          </p:nvPr>
        </p:nvSpPr>
        <p:spPr/>
        <p:txBody>
          <a:bodyPr/>
          <a:lstStyle/>
          <a:p>
            <a:r>
              <a:rPr lang="en-US" dirty="0"/>
              <a:t>Do we keep or discard. Anything to add while we modernize?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the areas to phases</a:t>
            </a:r>
          </a:p>
        </p:txBody>
      </p:sp>
      <p:sp>
        <p:nvSpPr>
          <p:cNvPr id="4" name="Slide Number Placeholder 3"/>
          <p:cNvSpPr>
            <a:spLocks noGrp="1"/>
          </p:cNvSpPr>
          <p:nvPr>
            <p:ph type="sldNum" sz="quarter" idx="5"/>
          </p:nvPr>
        </p:nvSpPr>
        <p:spPr/>
        <p:txBody>
          <a:bodyPr/>
          <a:lstStyle/>
          <a:p>
            <a:fld id="{8521C520-303D-47E8-B833-90B1D178E57A}" type="slidenum">
              <a:rPr lang="en-US" smtClean="0"/>
              <a:t>59</a:t>
            </a:fld>
            <a:endParaRPr lang="en-US"/>
          </a:p>
        </p:txBody>
      </p:sp>
    </p:spTree>
    <p:extLst>
      <p:ext uri="{BB962C8B-B14F-4D97-AF65-F5344CB8AC3E}">
        <p14:creationId xmlns:p14="http://schemas.microsoft.com/office/powerpoint/2010/main" val="10161592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6CB35BD-8C74-4A99-9F42-E4B09F59C0D5}"/>
              </a:ext>
            </a:extLst>
          </p:cNvPr>
          <p:cNvSpPr>
            <a:spLocks noGrp="1"/>
          </p:cNvSpPr>
          <p:nvPr>
            <p:ph type="body" idx="1"/>
          </p:nvPr>
        </p:nvSpPr>
        <p:spPr/>
        <p:txBody>
          <a:bodyPr/>
          <a:lstStyle/>
          <a:p>
            <a:r>
              <a:rPr lang="en-US" dirty="0"/>
              <a:t>In this case, the keep becomes our mobile app for field use. The discard stays legacy for a bit and is then moved to a web app. And we tackle some pain points.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Animations</a:t>
            </a:r>
          </a:p>
          <a:p>
            <a:pPr marL="228600" indent="-228600">
              <a:buAutoNum type="arabicPeriod"/>
            </a:pPr>
            <a:r>
              <a:rPr lang="en-US" dirty="0"/>
              <a:t>Flow to Mobile app</a:t>
            </a:r>
          </a:p>
          <a:p>
            <a:pPr marL="228600" indent="-228600">
              <a:buAutoNum type="arabicPeriod"/>
            </a:pPr>
            <a:r>
              <a:rPr lang="en-US" dirty="0"/>
              <a:t>Contracts to separate areas of concern (SOLID design principles)</a:t>
            </a:r>
          </a:p>
          <a:p>
            <a:pPr marL="228600" indent="-228600">
              <a:buAutoNum type="arabicPeriod"/>
            </a:pPr>
            <a:r>
              <a:rPr lang="en-US" dirty="0"/>
              <a:t>Add service based on contract</a:t>
            </a:r>
          </a:p>
          <a:p>
            <a:pPr marL="228600" indent="-228600">
              <a:buAutoNum type="arabicPeriod"/>
            </a:pPr>
            <a:r>
              <a:rPr lang="en-US" dirty="0"/>
              <a:t>Now have choices where to hook into older application</a:t>
            </a:r>
          </a:p>
          <a:p>
            <a:pPr marL="228600" indent="-228600">
              <a:buAutoNum type="arabicPeriod"/>
            </a:pPr>
            <a:r>
              <a:rPr lang="en-US" dirty="0"/>
              <a:t>Or even start creating your own data access on the same database (no table changes at this point)</a:t>
            </a:r>
          </a:p>
          <a:p>
            <a:pPr marL="228600" indent="-228600">
              <a:buAutoNum type="arabicPeriod"/>
            </a:pPr>
            <a:r>
              <a:rPr lang="en-US" dirty="0"/>
              <a:t>The same process works for pieces on the web application</a:t>
            </a:r>
          </a:p>
        </p:txBody>
      </p:sp>
      <p:sp>
        <p:nvSpPr>
          <p:cNvPr id="4" name="Slide Number Placeholder 3"/>
          <p:cNvSpPr>
            <a:spLocks noGrp="1"/>
          </p:cNvSpPr>
          <p:nvPr>
            <p:ph type="sldNum" sz="quarter" idx="5"/>
          </p:nvPr>
        </p:nvSpPr>
        <p:spPr/>
        <p:txBody>
          <a:bodyPr/>
          <a:lstStyle/>
          <a:p>
            <a:fld id="{8521C520-303D-47E8-B833-90B1D178E57A}" type="slidenum">
              <a:rPr lang="en-US" smtClean="0"/>
              <a:t>61</a:t>
            </a:fld>
            <a:endParaRPr lang="en-US"/>
          </a:p>
        </p:txBody>
      </p:sp>
    </p:spTree>
    <p:extLst>
      <p:ext uri="{BB962C8B-B14F-4D97-AF65-F5344CB8AC3E}">
        <p14:creationId xmlns:p14="http://schemas.microsoft.com/office/powerpoint/2010/main" val="23205182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database, the services already abstract the data access. So you can add proper structures (schemas or separate database) and expand the DAL to talk to old and new tables while you transition</a:t>
            </a:r>
            <a:br>
              <a:rPr lang="en-US" dirty="0"/>
            </a:br>
            <a:br>
              <a:rPr lang="en-US" dirty="0"/>
            </a:br>
            <a:r>
              <a:rPr lang="en-US" dirty="0"/>
              <a:t>NOTE: Old database put to bed when the work is done</a:t>
            </a:r>
          </a:p>
        </p:txBody>
      </p:sp>
      <p:sp>
        <p:nvSpPr>
          <p:cNvPr id="4" name="Slide Number Placeholder 3"/>
          <p:cNvSpPr>
            <a:spLocks noGrp="1"/>
          </p:cNvSpPr>
          <p:nvPr>
            <p:ph type="sldNum" sz="quarter" idx="5"/>
          </p:nvPr>
        </p:nvSpPr>
        <p:spPr/>
        <p:txBody>
          <a:bodyPr/>
          <a:lstStyle/>
          <a:p>
            <a:fld id="{8521C520-303D-47E8-B833-90B1D178E57A}" type="slidenum">
              <a:rPr lang="en-US" smtClean="0"/>
              <a:t>62</a:t>
            </a:fld>
            <a:endParaRPr lang="en-US"/>
          </a:p>
        </p:txBody>
      </p:sp>
    </p:spTree>
    <p:extLst>
      <p:ext uri="{BB962C8B-B14F-4D97-AF65-F5344CB8AC3E}">
        <p14:creationId xmlns:p14="http://schemas.microsoft.com/office/powerpoint/2010/main" val="9241409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key points for this particular migration (that may work for you)</a:t>
            </a:r>
            <a:br>
              <a:rPr lang="en-US" dirty="0"/>
            </a:br>
            <a:br>
              <a:rPr lang="en-US" dirty="0"/>
            </a:br>
            <a:r>
              <a:rPr lang="en-US" dirty="0"/>
              <a:t>1. A service (implementation of a contract) can talk to multiple back ends. So you don’t have to move the entire UI at one time. (Maintaining two sets of tables can be </a:t>
            </a:r>
            <a:r>
              <a:rPr lang="en-US" dirty="0" err="1"/>
              <a:t>expensvie</a:t>
            </a:r>
            <a:r>
              <a:rPr lang="en-US" dirty="0"/>
              <a:t>, but not as disruptive as big bang user switches)</a:t>
            </a:r>
            <a:br>
              <a:rPr lang="en-US" dirty="0"/>
            </a:br>
            <a:r>
              <a:rPr lang="en-US" dirty="0"/>
              <a:t>2. When you do this, the functionality gets split (it means I can still do reporting on the old system while I have my field users on the new front end, with a new database)</a:t>
            </a:r>
          </a:p>
        </p:txBody>
      </p:sp>
      <p:sp>
        <p:nvSpPr>
          <p:cNvPr id="4" name="Slide Number Placeholder 3"/>
          <p:cNvSpPr>
            <a:spLocks noGrp="1"/>
          </p:cNvSpPr>
          <p:nvPr>
            <p:ph type="sldNum" sz="quarter" idx="5"/>
          </p:nvPr>
        </p:nvSpPr>
        <p:spPr/>
        <p:txBody>
          <a:bodyPr/>
          <a:lstStyle/>
          <a:p>
            <a:fld id="{8521C520-303D-47E8-B833-90B1D178E57A}" type="slidenum">
              <a:rPr lang="en-US" smtClean="0"/>
              <a:t>63</a:t>
            </a:fld>
            <a:endParaRPr lang="en-US"/>
          </a:p>
        </p:txBody>
      </p:sp>
    </p:spTree>
    <p:extLst>
      <p:ext uri="{BB962C8B-B14F-4D97-AF65-F5344CB8AC3E}">
        <p14:creationId xmlns:p14="http://schemas.microsoft.com/office/powerpoint/2010/main" val="24922739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21C520-303D-47E8-B833-90B1D178E57A}" type="slidenum">
              <a:rPr lang="en-US" smtClean="0"/>
              <a:t>65</a:t>
            </a:fld>
            <a:endParaRPr lang="en-US"/>
          </a:p>
        </p:txBody>
      </p:sp>
    </p:spTree>
    <p:extLst>
      <p:ext uri="{BB962C8B-B14F-4D97-AF65-F5344CB8AC3E}">
        <p14:creationId xmlns:p14="http://schemas.microsoft.com/office/powerpoint/2010/main" val="3743956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Digging deeper, bad design/architecture can be legacy and require a legacy (rebuild) approach. Also something so tangled it is more expensive to untangle than it is to punt.</a:t>
            </a:r>
          </a:p>
        </p:txBody>
      </p:sp>
      <p:sp>
        <p:nvSpPr>
          <p:cNvPr id="4" name="Slide Number Placeholder 3"/>
          <p:cNvSpPr>
            <a:spLocks noGrp="1"/>
          </p:cNvSpPr>
          <p:nvPr>
            <p:ph type="sldNum" sz="quarter" idx="5"/>
          </p:nvPr>
        </p:nvSpPr>
        <p:spPr/>
        <p:txBody>
          <a:bodyPr/>
          <a:lstStyle/>
          <a:p>
            <a:fld id="{8521C520-303D-47E8-B833-90B1D178E57A}" type="slidenum">
              <a:rPr lang="en-US" smtClean="0"/>
              <a:t>11</a:t>
            </a:fld>
            <a:endParaRPr lang="en-US"/>
          </a:p>
        </p:txBody>
      </p:sp>
    </p:spTree>
    <p:extLst>
      <p:ext uri="{BB962C8B-B14F-4D97-AF65-F5344CB8AC3E}">
        <p14:creationId xmlns:p14="http://schemas.microsoft.com/office/powerpoint/2010/main" val="1166870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Legacy and non-legacy still require the same approach (2 sides, 1 coin)</a:t>
            </a:r>
          </a:p>
        </p:txBody>
      </p:sp>
      <p:sp>
        <p:nvSpPr>
          <p:cNvPr id="4" name="Slide Number Placeholder 3"/>
          <p:cNvSpPr>
            <a:spLocks noGrp="1"/>
          </p:cNvSpPr>
          <p:nvPr>
            <p:ph type="sldNum" sz="quarter" idx="5"/>
          </p:nvPr>
        </p:nvSpPr>
        <p:spPr/>
        <p:txBody>
          <a:bodyPr/>
          <a:lstStyle/>
          <a:p>
            <a:fld id="{8521C520-303D-47E8-B833-90B1D178E57A}" type="slidenum">
              <a:rPr lang="en-US" smtClean="0"/>
              <a:t>12</a:t>
            </a:fld>
            <a:endParaRPr lang="en-US"/>
          </a:p>
        </p:txBody>
      </p:sp>
    </p:spTree>
    <p:extLst>
      <p:ext uri="{BB962C8B-B14F-4D97-AF65-F5344CB8AC3E}">
        <p14:creationId xmlns:p14="http://schemas.microsoft.com/office/powerpoint/2010/main" val="354174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application rationalization matrix. (Tolerate, Invest, Eliminate, Migrate). Decision points </a:t>
            </a:r>
            <a:br>
              <a:rPr lang="en-US" dirty="0"/>
            </a:br>
            <a:br>
              <a:rPr lang="en-US" dirty="0"/>
            </a:br>
            <a:r>
              <a:rPr lang="en-US" dirty="0"/>
              <a:t>1. Is it worth investing in?</a:t>
            </a:r>
            <a:br>
              <a:rPr lang="en-US" dirty="0"/>
            </a:br>
            <a:r>
              <a:rPr lang="en-US" dirty="0"/>
              <a:t>2. Are we keeping the code or rebuilding (reject)?</a:t>
            </a:r>
          </a:p>
          <a:p>
            <a:endParaRPr lang="en-US" dirty="0"/>
          </a:p>
          <a:p>
            <a:r>
              <a:rPr lang="en-US" dirty="0"/>
              <a:t>More info: https://www.google.com/</a:t>
            </a:r>
            <a:r>
              <a:rPr lang="en-US" dirty="0" err="1"/>
              <a:t>search?safe</a:t>
            </a:r>
            <a:r>
              <a:rPr lang="en-US" dirty="0"/>
              <a:t>=</a:t>
            </a:r>
            <a:r>
              <a:rPr lang="en-US" dirty="0" err="1"/>
              <a:t>off&amp;source</a:t>
            </a:r>
            <a:r>
              <a:rPr lang="en-US" dirty="0"/>
              <a:t>=</a:t>
            </a:r>
            <a:r>
              <a:rPr lang="en-US" dirty="0" err="1"/>
              <a:t>hp&amp;ei</a:t>
            </a:r>
            <a:r>
              <a:rPr lang="en-US" dirty="0"/>
              <a:t>=VaM3XLaHNqXs5gKN9ZPYBA&amp;q=</a:t>
            </a:r>
            <a:r>
              <a:rPr lang="en-US" dirty="0" err="1"/>
              <a:t>portfolio+rationalization&amp;btnK</a:t>
            </a:r>
            <a:r>
              <a:rPr lang="en-US" dirty="0"/>
              <a:t>=</a:t>
            </a:r>
            <a:r>
              <a:rPr lang="en-US" dirty="0" err="1"/>
              <a:t>Google+Search&amp;oq</a:t>
            </a:r>
            <a:r>
              <a:rPr lang="en-US" dirty="0"/>
              <a:t>=</a:t>
            </a:r>
            <a:r>
              <a:rPr lang="en-US" dirty="0" err="1"/>
              <a:t>portfolio+rationalization&amp;gs_l</a:t>
            </a:r>
            <a:r>
              <a:rPr lang="en-US" dirty="0"/>
              <a:t>=psy-ab.3..0l3j0i22i30l7.4991.12981..13226...7.0..0.409.3612.15j14j1j0j1......0....1..gws-wiz.....6..35i39j0i131j0i13j0i13i30j0i13i5i30j0i8i13i30.c53H4U4PoTM</a:t>
            </a:r>
          </a:p>
          <a:p>
            <a:endParaRPr lang="en-US" dirty="0"/>
          </a:p>
        </p:txBody>
      </p:sp>
      <p:sp>
        <p:nvSpPr>
          <p:cNvPr id="4" name="Slide Number Placeholder 3"/>
          <p:cNvSpPr>
            <a:spLocks noGrp="1"/>
          </p:cNvSpPr>
          <p:nvPr>
            <p:ph type="sldNum" sz="quarter" idx="5"/>
          </p:nvPr>
        </p:nvSpPr>
        <p:spPr/>
        <p:txBody>
          <a:bodyPr/>
          <a:lstStyle/>
          <a:p>
            <a:fld id="{8521C520-303D-47E8-B833-90B1D178E57A}" type="slidenum">
              <a:rPr lang="en-US" smtClean="0"/>
              <a:t>14</a:t>
            </a:fld>
            <a:endParaRPr lang="en-US"/>
          </a:p>
        </p:txBody>
      </p:sp>
    </p:spTree>
    <p:extLst>
      <p:ext uri="{BB962C8B-B14F-4D97-AF65-F5344CB8AC3E}">
        <p14:creationId xmlns:p14="http://schemas.microsoft.com/office/powerpoint/2010/main" val="3563293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are more concerned about are the business functions and capabilities served.</a:t>
            </a:r>
          </a:p>
        </p:txBody>
      </p:sp>
      <p:sp>
        <p:nvSpPr>
          <p:cNvPr id="4" name="Slide Number Placeholder 3"/>
          <p:cNvSpPr>
            <a:spLocks noGrp="1"/>
          </p:cNvSpPr>
          <p:nvPr>
            <p:ph type="sldNum" sz="quarter" idx="5"/>
          </p:nvPr>
        </p:nvSpPr>
        <p:spPr/>
        <p:txBody>
          <a:bodyPr/>
          <a:lstStyle/>
          <a:p>
            <a:fld id="{8521C520-303D-47E8-B833-90B1D178E57A}" type="slidenum">
              <a:rPr lang="en-US" smtClean="0"/>
              <a:t>15</a:t>
            </a:fld>
            <a:endParaRPr lang="en-US"/>
          </a:p>
        </p:txBody>
      </p:sp>
    </p:spTree>
    <p:extLst>
      <p:ext uri="{BB962C8B-B14F-4D97-AF65-F5344CB8AC3E}">
        <p14:creationId xmlns:p14="http://schemas.microsoft.com/office/powerpoint/2010/main" val="2878305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4D86A-1289-44D9-8948-1DD14DD9CE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4300D9-47D8-4E20-BD4C-F04CD47C18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8EF46B-5D15-436B-B0DB-0B2E73BFA8F1}"/>
              </a:ext>
            </a:extLst>
          </p:cNvPr>
          <p:cNvSpPr>
            <a:spLocks noGrp="1"/>
          </p:cNvSpPr>
          <p:nvPr>
            <p:ph type="dt" sz="half" idx="10"/>
          </p:nvPr>
        </p:nvSpPr>
        <p:spPr/>
        <p:txBody>
          <a:bodyPr/>
          <a:lstStyle/>
          <a:p>
            <a:fld id="{4891E39C-7A65-4D03-A797-BA62165AF646}" type="datetimeFigureOut">
              <a:rPr lang="en-US" smtClean="0"/>
              <a:t>1/10/2019</a:t>
            </a:fld>
            <a:endParaRPr lang="en-US"/>
          </a:p>
        </p:txBody>
      </p:sp>
      <p:sp>
        <p:nvSpPr>
          <p:cNvPr id="5" name="Footer Placeholder 4">
            <a:extLst>
              <a:ext uri="{FF2B5EF4-FFF2-40B4-BE49-F238E27FC236}">
                <a16:creationId xmlns:a16="http://schemas.microsoft.com/office/drawing/2014/main" id="{B8FBDB20-A42E-4BCF-BB51-5D231F5A1C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3E9DA-1D54-4257-A89B-824CAB8792C2}"/>
              </a:ext>
            </a:extLst>
          </p:cNvPr>
          <p:cNvSpPr>
            <a:spLocks noGrp="1"/>
          </p:cNvSpPr>
          <p:nvPr>
            <p:ph type="sldNum" sz="quarter" idx="12"/>
          </p:nvPr>
        </p:nvSpPr>
        <p:spPr/>
        <p:txBody>
          <a:bodyPr/>
          <a:lstStyle/>
          <a:p>
            <a:fld id="{FE5E7BF9-158A-4746-8644-82E4E676ADF6}" type="slidenum">
              <a:rPr lang="en-US" smtClean="0"/>
              <a:t>‹#›</a:t>
            </a:fld>
            <a:endParaRPr lang="en-US"/>
          </a:p>
        </p:txBody>
      </p:sp>
    </p:spTree>
    <p:extLst>
      <p:ext uri="{BB962C8B-B14F-4D97-AF65-F5344CB8AC3E}">
        <p14:creationId xmlns:p14="http://schemas.microsoft.com/office/powerpoint/2010/main" val="42768537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69D3C-F830-4D5C-81F5-869BE5A51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E035B-BD00-4843-A806-D87F5FA993B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584B9D-CDD8-4FD0-B7E6-E039DE7045B0}"/>
              </a:ext>
            </a:extLst>
          </p:cNvPr>
          <p:cNvSpPr>
            <a:spLocks noGrp="1"/>
          </p:cNvSpPr>
          <p:nvPr>
            <p:ph type="dt" sz="half" idx="10"/>
          </p:nvPr>
        </p:nvSpPr>
        <p:spPr/>
        <p:txBody>
          <a:bodyPr/>
          <a:lstStyle/>
          <a:p>
            <a:fld id="{4891E39C-7A65-4D03-A797-BA62165AF646}" type="datetimeFigureOut">
              <a:rPr lang="en-US" smtClean="0"/>
              <a:t>1/10/2019</a:t>
            </a:fld>
            <a:endParaRPr lang="en-US"/>
          </a:p>
        </p:txBody>
      </p:sp>
      <p:sp>
        <p:nvSpPr>
          <p:cNvPr id="5" name="Footer Placeholder 4">
            <a:extLst>
              <a:ext uri="{FF2B5EF4-FFF2-40B4-BE49-F238E27FC236}">
                <a16:creationId xmlns:a16="http://schemas.microsoft.com/office/drawing/2014/main" id="{11565190-4180-465E-BE0F-502F20F786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21EEBA-35E1-425D-AEC9-29B394B1FAF6}"/>
              </a:ext>
            </a:extLst>
          </p:cNvPr>
          <p:cNvSpPr>
            <a:spLocks noGrp="1"/>
          </p:cNvSpPr>
          <p:nvPr>
            <p:ph type="sldNum" sz="quarter" idx="12"/>
          </p:nvPr>
        </p:nvSpPr>
        <p:spPr/>
        <p:txBody>
          <a:bodyPr/>
          <a:lstStyle/>
          <a:p>
            <a:fld id="{FE5E7BF9-158A-4746-8644-82E4E676ADF6}" type="slidenum">
              <a:rPr lang="en-US" smtClean="0"/>
              <a:t>‹#›</a:t>
            </a:fld>
            <a:endParaRPr lang="en-US"/>
          </a:p>
        </p:txBody>
      </p:sp>
    </p:spTree>
    <p:extLst>
      <p:ext uri="{BB962C8B-B14F-4D97-AF65-F5344CB8AC3E}">
        <p14:creationId xmlns:p14="http://schemas.microsoft.com/office/powerpoint/2010/main" val="349360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CEDC6-85F9-4606-8BD8-4AD8F00FF5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FBA888-705A-416B-9752-86844B5886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CAAB1E0-3589-4C7C-BDE1-1BF68E442084}"/>
              </a:ext>
            </a:extLst>
          </p:cNvPr>
          <p:cNvSpPr>
            <a:spLocks noGrp="1"/>
          </p:cNvSpPr>
          <p:nvPr>
            <p:ph type="dt" sz="half" idx="10"/>
          </p:nvPr>
        </p:nvSpPr>
        <p:spPr/>
        <p:txBody>
          <a:bodyPr/>
          <a:lstStyle/>
          <a:p>
            <a:fld id="{4891E39C-7A65-4D03-A797-BA62165AF646}" type="datetimeFigureOut">
              <a:rPr lang="en-US" smtClean="0"/>
              <a:t>1/10/2019</a:t>
            </a:fld>
            <a:endParaRPr lang="en-US"/>
          </a:p>
        </p:txBody>
      </p:sp>
      <p:sp>
        <p:nvSpPr>
          <p:cNvPr id="5" name="Footer Placeholder 4">
            <a:extLst>
              <a:ext uri="{FF2B5EF4-FFF2-40B4-BE49-F238E27FC236}">
                <a16:creationId xmlns:a16="http://schemas.microsoft.com/office/drawing/2014/main" id="{3BCAF345-70DD-492F-AB31-FA884C1647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792579-56C9-4718-9811-1F8A7D672FDC}"/>
              </a:ext>
            </a:extLst>
          </p:cNvPr>
          <p:cNvSpPr>
            <a:spLocks noGrp="1"/>
          </p:cNvSpPr>
          <p:nvPr>
            <p:ph type="sldNum" sz="quarter" idx="12"/>
          </p:nvPr>
        </p:nvSpPr>
        <p:spPr/>
        <p:txBody>
          <a:bodyPr/>
          <a:lstStyle/>
          <a:p>
            <a:fld id="{FE5E7BF9-158A-4746-8644-82E4E676ADF6}" type="slidenum">
              <a:rPr lang="en-US" smtClean="0"/>
              <a:t>‹#›</a:t>
            </a:fld>
            <a:endParaRPr lang="en-US"/>
          </a:p>
        </p:txBody>
      </p:sp>
    </p:spTree>
    <p:extLst>
      <p:ext uri="{BB962C8B-B14F-4D97-AF65-F5344CB8AC3E}">
        <p14:creationId xmlns:p14="http://schemas.microsoft.com/office/powerpoint/2010/main" val="40316105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1F3C5-3703-4996-BF9D-04A44F4CAA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6CFABA-9371-4036-B78A-AB9DFD04093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CF763E-C253-42DF-8AB9-F214615A65A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39E398-CC02-4B67-915E-4C9BD3AA736B}"/>
              </a:ext>
            </a:extLst>
          </p:cNvPr>
          <p:cNvSpPr>
            <a:spLocks noGrp="1"/>
          </p:cNvSpPr>
          <p:nvPr>
            <p:ph type="dt" sz="half" idx="10"/>
          </p:nvPr>
        </p:nvSpPr>
        <p:spPr/>
        <p:txBody>
          <a:bodyPr/>
          <a:lstStyle/>
          <a:p>
            <a:fld id="{4891E39C-7A65-4D03-A797-BA62165AF646}" type="datetimeFigureOut">
              <a:rPr lang="en-US" smtClean="0"/>
              <a:t>1/10/2019</a:t>
            </a:fld>
            <a:endParaRPr lang="en-US"/>
          </a:p>
        </p:txBody>
      </p:sp>
      <p:sp>
        <p:nvSpPr>
          <p:cNvPr id="6" name="Footer Placeholder 5">
            <a:extLst>
              <a:ext uri="{FF2B5EF4-FFF2-40B4-BE49-F238E27FC236}">
                <a16:creationId xmlns:a16="http://schemas.microsoft.com/office/drawing/2014/main" id="{F929D187-FDB7-4608-80A1-1CF7BACCBD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4793F5-72CF-4D3C-90F7-AA6FDBDB5661}"/>
              </a:ext>
            </a:extLst>
          </p:cNvPr>
          <p:cNvSpPr>
            <a:spLocks noGrp="1"/>
          </p:cNvSpPr>
          <p:nvPr>
            <p:ph type="sldNum" sz="quarter" idx="12"/>
          </p:nvPr>
        </p:nvSpPr>
        <p:spPr/>
        <p:txBody>
          <a:bodyPr/>
          <a:lstStyle/>
          <a:p>
            <a:fld id="{FE5E7BF9-158A-4746-8644-82E4E676ADF6}" type="slidenum">
              <a:rPr lang="en-US" smtClean="0"/>
              <a:t>‹#›</a:t>
            </a:fld>
            <a:endParaRPr lang="en-US"/>
          </a:p>
        </p:txBody>
      </p:sp>
    </p:spTree>
    <p:extLst>
      <p:ext uri="{BB962C8B-B14F-4D97-AF65-F5344CB8AC3E}">
        <p14:creationId xmlns:p14="http://schemas.microsoft.com/office/powerpoint/2010/main" val="36200243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BFF11-53AC-424D-9529-972E1365AA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D5E3F9-C5DB-47EE-9DCC-1F8A09AB7F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C5DDFCD-B0ED-4517-A4A8-06E9748F070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6FBC26-A112-49F3-A6F1-8EB605C79B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D3076A3-87AD-42FF-8961-4325FD8879D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9FCBA8-04E1-43AB-A0CB-57D9B18FD39F}"/>
              </a:ext>
            </a:extLst>
          </p:cNvPr>
          <p:cNvSpPr>
            <a:spLocks noGrp="1"/>
          </p:cNvSpPr>
          <p:nvPr>
            <p:ph type="dt" sz="half" idx="10"/>
          </p:nvPr>
        </p:nvSpPr>
        <p:spPr/>
        <p:txBody>
          <a:bodyPr/>
          <a:lstStyle/>
          <a:p>
            <a:fld id="{4891E39C-7A65-4D03-A797-BA62165AF646}" type="datetimeFigureOut">
              <a:rPr lang="en-US" smtClean="0"/>
              <a:t>1/10/2019</a:t>
            </a:fld>
            <a:endParaRPr lang="en-US"/>
          </a:p>
        </p:txBody>
      </p:sp>
      <p:sp>
        <p:nvSpPr>
          <p:cNvPr id="8" name="Footer Placeholder 7">
            <a:extLst>
              <a:ext uri="{FF2B5EF4-FFF2-40B4-BE49-F238E27FC236}">
                <a16:creationId xmlns:a16="http://schemas.microsoft.com/office/drawing/2014/main" id="{FE184139-91A5-4802-965A-0B15492496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10A395-4056-4B93-88BD-9F6D08D6487A}"/>
              </a:ext>
            </a:extLst>
          </p:cNvPr>
          <p:cNvSpPr>
            <a:spLocks noGrp="1"/>
          </p:cNvSpPr>
          <p:nvPr>
            <p:ph type="sldNum" sz="quarter" idx="12"/>
          </p:nvPr>
        </p:nvSpPr>
        <p:spPr/>
        <p:txBody>
          <a:bodyPr/>
          <a:lstStyle/>
          <a:p>
            <a:fld id="{FE5E7BF9-158A-4746-8644-82E4E676ADF6}" type="slidenum">
              <a:rPr lang="en-US" smtClean="0"/>
              <a:t>‹#›</a:t>
            </a:fld>
            <a:endParaRPr lang="en-US"/>
          </a:p>
        </p:txBody>
      </p:sp>
    </p:spTree>
    <p:extLst>
      <p:ext uri="{BB962C8B-B14F-4D97-AF65-F5344CB8AC3E}">
        <p14:creationId xmlns:p14="http://schemas.microsoft.com/office/powerpoint/2010/main" val="22878115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99AA4-EBEB-4BE8-85DD-3D0677E8FD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D0E09C-402A-4B98-8DA2-9F85FDEBA605}"/>
              </a:ext>
            </a:extLst>
          </p:cNvPr>
          <p:cNvSpPr>
            <a:spLocks noGrp="1"/>
          </p:cNvSpPr>
          <p:nvPr>
            <p:ph type="dt" sz="half" idx="10"/>
          </p:nvPr>
        </p:nvSpPr>
        <p:spPr/>
        <p:txBody>
          <a:bodyPr/>
          <a:lstStyle/>
          <a:p>
            <a:fld id="{4891E39C-7A65-4D03-A797-BA62165AF646}" type="datetimeFigureOut">
              <a:rPr lang="en-US" smtClean="0"/>
              <a:t>1/10/2019</a:t>
            </a:fld>
            <a:endParaRPr lang="en-US"/>
          </a:p>
        </p:txBody>
      </p:sp>
      <p:sp>
        <p:nvSpPr>
          <p:cNvPr id="4" name="Footer Placeholder 3">
            <a:extLst>
              <a:ext uri="{FF2B5EF4-FFF2-40B4-BE49-F238E27FC236}">
                <a16:creationId xmlns:a16="http://schemas.microsoft.com/office/drawing/2014/main" id="{4CA94965-B960-4FFC-9023-52169ED47B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D0F8B2-C950-4B06-ADA1-A60ED219318D}"/>
              </a:ext>
            </a:extLst>
          </p:cNvPr>
          <p:cNvSpPr>
            <a:spLocks noGrp="1"/>
          </p:cNvSpPr>
          <p:nvPr>
            <p:ph type="sldNum" sz="quarter" idx="12"/>
          </p:nvPr>
        </p:nvSpPr>
        <p:spPr/>
        <p:txBody>
          <a:bodyPr/>
          <a:lstStyle/>
          <a:p>
            <a:fld id="{FE5E7BF9-158A-4746-8644-82E4E676ADF6}" type="slidenum">
              <a:rPr lang="en-US" smtClean="0"/>
              <a:t>‹#›</a:t>
            </a:fld>
            <a:endParaRPr lang="en-US"/>
          </a:p>
        </p:txBody>
      </p:sp>
    </p:spTree>
    <p:extLst>
      <p:ext uri="{BB962C8B-B14F-4D97-AF65-F5344CB8AC3E}">
        <p14:creationId xmlns:p14="http://schemas.microsoft.com/office/powerpoint/2010/main" val="23087232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A5E8FD-2C21-43E3-A846-86E5AB5FAAA6}"/>
              </a:ext>
            </a:extLst>
          </p:cNvPr>
          <p:cNvSpPr>
            <a:spLocks noGrp="1"/>
          </p:cNvSpPr>
          <p:nvPr>
            <p:ph type="dt" sz="half" idx="10"/>
          </p:nvPr>
        </p:nvSpPr>
        <p:spPr/>
        <p:txBody>
          <a:bodyPr/>
          <a:lstStyle/>
          <a:p>
            <a:fld id="{4891E39C-7A65-4D03-A797-BA62165AF646}" type="datetimeFigureOut">
              <a:rPr lang="en-US" smtClean="0"/>
              <a:t>1/10/2019</a:t>
            </a:fld>
            <a:endParaRPr lang="en-US"/>
          </a:p>
        </p:txBody>
      </p:sp>
      <p:sp>
        <p:nvSpPr>
          <p:cNvPr id="3" name="Footer Placeholder 2">
            <a:extLst>
              <a:ext uri="{FF2B5EF4-FFF2-40B4-BE49-F238E27FC236}">
                <a16:creationId xmlns:a16="http://schemas.microsoft.com/office/drawing/2014/main" id="{A81CB0E7-7F43-44C7-9A06-5E0B656481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5344FE-715D-4ED9-AB7E-844856E6318E}"/>
              </a:ext>
            </a:extLst>
          </p:cNvPr>
          <p:cNvSpPr>
            <a:spLocks noGrp="1"/>
          </p:cNvSpPr>
          <p:nvPr>
            <p:ph type="sldNum" sz="quarter" idx="12"/>
          </p:nvPr>
        </p:nvSpPr>
        <p:spPr/>
        <p:txBody>
          <a:bodyPr/>
          <a:lstStyle/>
          <a:p>
            <a:fld id="{FE5E7BF9-158A-4746-8644-82E4E676ADF6}" type="slidenum">
              <a:rPr lang="en-US" smtClean="0"/>
              <a:t>‹#›</a:t>
            </a:fld>
            <a:endParaRPr lang="en-US"/>
          </a:p>
        </p:txBody>
      </p:sp>
    </p:spTree>
    <p:extLst>
      <p:ext uri="{BB962C8B-B14F-4D97-AF65-F5344CB8AC3E}">
        <p14:creationId xmlns:p14="http://schemas.microsoft.com/office/powerpoint/2010/main" val="3394470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5517A-83DB-4187-B7C0-CE51657B55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D1D91F-1D9F-4B90-8EC7-1F023A6B1F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211246-0222-40E9-A5E8-1C97D74942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5E8CD2-54B4-40F4-B3B2-CD282070B78F}"/>
              </a:ext>
            </a:extLst>
          </p:cNvPr>
          <p:cNvSpPr>
            <a:spLocks noGrp="1"/>
          </p:cNvSpPr>
          <p:nvPr>
            <p:ph type="dt" sz="half" idx="10"/>
          </p:nvPr>
        </p:nvSpPr>
        <p:spPr/>
        <p:txBody>
          <a:bodyPr/>
          <a:lstStyle/>
          <a:p>
            <a:fld id="{4891E39C-7A65-4D03-A797-BA62165AF646}" type="datetimeFigureOut">
              <a:rPr lang="en-US" smtClean="0"/>
              <a:t>1/10/2019</a:t>
            </a:fld>
            <a:endParaRPr lang="en-US"/>
          </a:p>
        </p:txBody>
      </p:sp>
      <p:sp>
        <p:nvSpPr>
          <p:cNvPr id="6" name="Footer Placeholder 5">
            <a:extLst>
              <a:ext uri="{FF2B5EF4-FFF2-40B4-BE49-F238E27FC236}">
                <a16:creationId xmlns:a16="http://schemas.microsoft.com/office/drawing/2014/main" id="{13198668-966E-491F-8279-77E534DCF2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CB5D28-B1A0-4D31-8D3E-237BF2FEEEFC}"/>
              </a:ext>
            </a:extLst>
          </p:cNvPr>
          <p:cNvSpPr>
            <a:spLocks noGrp="1"/>
          </p:cNvSpPr>
          <p:nvPr>
            <p:ph type="sldNum" sz="quarter" idx="12"/>
          </p:nvPr>
        </p:nvSpPr>
        <p:spPr/>
        <p:txBody>
          <a:bodyPr/>
          <a:lstStyle/>
          <a:p>
            <a:fld id="{FE5E7BF9-158A-4746-8644-82E4E676ADF6}" type="slidenum">
              <a:rPr lang="en-US" smtClean="0"/>
              <a:t>‹#›</a:t>
            </a:fld>
            <a:endParaRPr lang="en-US"/>
          </a:p>
        </p:txBody>
      </p:sp>
    </p:spTree>
    <p:extLst>
      <p:ext uri="{BB962C8B-B14F-4D97-AF65-F5344CB8AC3E}">
        <p14:creationId xmlns:p14="http://schemas.microsoft.com/office/powerpoint/2010/main" val="449588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CB350-BF81-4B4F-B955-180A017653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30A81F-4B22-4C43-9523-A9597C3F73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EB917C-7087-440C-B576-7A16510FA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97F2281-39E9-42A0-B6EA-E54786660231}"/>
              </a:ext>
            </a:extLst>
          </p:cNvPr>
          <p:cNvSpPr>
            <a:spLocks noGrp="1"/>
          </p:cNvSpPr>
          <p:nvPr>
            <p:ph type="dt" sz="half" idx="10"/>
          </p:nvPr>
        </p:nvSpPr>
        <p:spPr/>
        <p:txBody>
          <a:bodyPr/>
          <a:lstStyle/>
          <a:p>
            <a:fld id="{4891E39C-7A65-4D03-A797-BA62165AF646}" type="datetimeFigureOut">
              <a:rPr lang="en-US" smtClean="0"/>
              <a:t>1/10/2019</a:t>
            </a:fld>
            <a:endParaRPr lang="en-US"/>
          </a:p>
        </p:txBody>
      </p:sp>
      <p:sp>
        <p:nvSpPr>
          <p:cNvPr id="6" name="Footer Placeholder 5">
            <a:extLst>
              <a:ext uri="{FF2B5EF4-FFF2-40B4-BE49-F238E27FC236}">
                <a16:creationId xmlns:a16="http://schemas.microsoft.com/office/drawing/2014/main" id="{F6D7BE0D-1B06-4BA8-968E-C0E7E280EB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8F0FB-7D7D-470C-953F-54DEDF15A42D}"/>
              </a:ext>
            </a:extLst>
          </p:cNvPr>
          <p:cNvSpPr>
            <a:spLocks noGrp="1"/>
          </p:cNvSpPr>
          <p:nvPr>
            <p:ph type="sldNum" sz="quarter" idx="12"/>
          </p:nvPr>
        </p:nvSpPr>
        <p:spPr/>
        <p:txBody>
          <a:bodyPr/>
          <a:lstStyle/>
          <a:p>
            <a:fld id="{FE5E7BF9-158A-4746-8644-82E4E676ADF6}" type="slidenum">
              <a:rPr lang="en-US" smtClean="0"/>
              <a:t>‹#›</a:t>
            </a:fld>
            <a:endParaRPr lang="en-US"/>
          </a:p>
        </p:txBody>
      </p:sp>
    </p:spTree>
    <p:extLst>
      <p:ext uri="{BB962C8B-B14F-4D97-AF65-F5344CB8AC3E}">
        <p14:creationId xmlns:p14="http://schemas.microsoft.com/office/powerpoint/2010/main" val="23086938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CF140-F93C-4C23-9A51-08C701D307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07CC25-822F-4EFA-A5AA-940A7BDEA6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AC17A6-2835-47E8-A8E1-2466EA5551FE}"/>
              </a:ext>
            </a:extLst>
          </p:cNvPr>
          <p:cNvSpPr>
            <a:spLocks noGrp="1"/>
          </p:cNvSpPr>
          <p:nvPr>
            <p:ph type="dt" sz="half" idx="10"/>
          </p:nvPr>
        </p:nvSpPr>
        <p:spPr/>
        <p:txBody>
          <a:bodyPr/>
          <a:lstStyle/>
          <a:p>
            <a:fld id="{4891E39C-7A65-4D03-A797-BA62165AF646}" type="datetimeFigureOut">
              <a:rPr lang="en-US" smtClean="0"/>
              <a:t>1/10/2019</a:t>
            </a:fld>
            <a:endParaRPr lang="en-US"/>
          </a:p>
        </p:txBody>
      </p:sp>
      <p:sp>
        <p:nvSpPr>
          <p:cNvPr id="5" name="Footer Placeholder 4">
            <a:extLst>
              <a:ext uri="{FF2B5EF4-FFF2-40B4-BE49-F238E27FC236}">
                <a16:creationId xmlns:a16="http://schemas.microsoft.com/office/drawing/2014/main" id="{257D892F-D23A-4504-9766-FA521CDCC3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25D7E2-86F9-4608-8BAA-7695F1DBB72F}"/>
              </a:ext>
            </a:extLst>
          </p:cNvPr>
          <p:cNvSpPr>
            <a:spLocks noGrp="1"/>
          </p:cNvSpPr>
          <p:nvPr>
            <p:ph type="sldNum" sz="quarter" idx="12"/>
          </p:nvPr>
        </p:nvSpPr>
        <p:spPr/>
        <p:txBody>
          <a:bodyPr/>
          <a:lstStyle/>
          <a:p>
            <a:fld id="{FE5E7BF9-158A-4746-8644-82E4E676ADF6}" type="slidenum">
              <a:rPr lang="en-US" smtClean="0"/>
              <a:t>‹#›</a:t>
            </a:fld>
            <a:endParaRPr lang="en-US"/>
          </a:p>
        </p:txBody>
      </p:sp>
    </p:spTree>
    <p:extLst>
      <p:ext uri="{BB962C8B-B14F-4D97-AF65-F5344CB8AC3E}">
        <p14:creationId xmlns:p14="http://schemas.microsoft.com/office/powerpoint/2010/main" val="16247838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9D4AA7-A016-481F-9295-89BE3CB4BB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5717EB-BACD-4577-AC06-43A3576552B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871533-F6D3-4E11-8B35-76837EEFDB4E}"/>
              </a:ext>
            </a:extLst>
          </p:cNvPr>
          <p:cNvSpPr>
            <a:spLocks noGrp="1"/>
          </p:cNvSpPr>
          <p:nvPr>
            <p:ph type="dt" sz="half" idx="10"/>
          </p:nvPr>
        </p:nvSpPr>
        <p:spPr/>
        <p:txBody>
          <a:bodyPr/>
          <a:lstStyle/>
          <a:p>
            <a:fld id="{4891E39C-7A65-4D03-A797-BA62165AF646}" type="datetimeFigureOut">
              <a:rPr lang="en-US" smtClean="0"/>
              <a:t>1/10/2019</a:t>
            </a:fld>
            <a:endParaRPr lang="en-US"/>
          </a:p>
        </p:txBody>
      </p:sp>
      <p:sp>
        <p:nvSpPr>
          <p:cNvPr id="5" name="Footer Placeholder 4">
            <a:extLst>
              <a:ext uri="{FF2B5EF4-FFF2-40B4-BE49-F238E27FC236}">
                <a16:creationId xmlns:a16="http://schemas.microsoft.com/office/drawing/2014/main" id="{9484A74C-0B86-4B16-AF40-6ABFB1643C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840DE2-4BC6-4D4D-A9C3-6C33D59500A0}"/>
              </a:ext>
            </a:extLst>
          </p:cNvPr>
          <p:cNvSpPr>
            <a:spLocks noGrp="1"/>
          </p:cNvSpPr>
          <p:nvPr>
            <p:ph type="sldNum" sz="quarter" idx="12"/>
          </p:nvPr>
        </p:nvSpPr>
        <p:spPr/>
        <p:txBody>
          <a:bodyPr/>
          <a:lstStyle/>
          <a:p>
            <a:fld id="{FE5E7BF9-158A-4746-8644-82E4E676ADF6}" type="slidenum">
              <a:rPr lang="en-US" smtClean="0"/>
              <a:t>‹#›</a:t>
            </a:fld>
            <a:endParaRPr lang="en-US"/>
          </a:p>
        </p:txBody>
      </p:sp>
    </p:spTree>
    <p:extLst>
      <p:ext uri="{BB962C8B-B14F-4D97-AF65-F5344CB8AC3E}">
        <p14:creationId xmlns:p14="http://schemas.microsoft.com/office/powerpoint/2010/main" val="2850731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1/10/2019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1/10/2019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pic>
        <p:nvPicPr>
          <p:cNvPr id="7" name="Picture 6">
            <a:extLst>
              <a:ext uri="{FF2B5EF4-FFF2-40B4-BE49-F238E27FC236}">
                <a16:creationId xmlns:a16="http://schemas.microsoft.com/office/drawing/2014/main" id="{84EB7A22-543C-45F1-AC28-A8CE1B544DCB}"/>
              </a:ext>
            </a:extLst>
          </p:cNvPr>
          <p:cNvPicPr>
            <a:picLocks noChangeAspect="1"/>
          </p:cNvPicPr>
          <p:nvPr userDrawn="1"/>
        </p:nvPicPr>
        <p:blipFill>
          <a:blip r:embed="rId19"/>
          <a:stretch>
            <a:fillRect/>
          </a:stretch>
        </p:blipFill>
        <p:spPr>
          <a:xfrm>
            <a:off x="97119" y="115861"/>
            <a:ext cx="544232" cy="659675"/>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4A274-8E14-48B4-B8C9-8B280F850C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8B21FE-4449-4AC1-A91C-621D571951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1BCF93-4122-4498-826E-2CADCE9624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1E39C-7A65-4D03-A797-BA62165AF646}" type="datetimeFigureOut">
              <a:rPr lang="en-US" smtClean="0"/>
              <a:t>1/10/2019</a:t>
            </a:fld>
            <a:endParaRPr lang="en-US"/>
          </a:p>
        </p:txBody>
      </p:sp>
      <p:sp>
        <p:nvSpPr>
          <p:cNvPr id="5" name="Footer Placeholder 4">
            <a:extLst>
              <a:ext uri="{FF2B5EF4-FFF2-40B4-BE49-F238E27FC236}">
                <a16:creationId xmlns:a16="http://schemas.microsoft.com/office/drawing/2014/main" id="{05DD7B70-0AD0-4517-B8ED-64C7F70A0A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7A5EB-F93F-4BDA-BCF8-542AD87E7E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5E7BF9-158A-4746-8644-82E4E676ADF6}" type="slidenum">
              <a:rPr lang="en-US" smtClean="0"/>
              <a:t>‹#›</a:t>
            </a:fld>
            <a:endParaRPr lang="en-US"/>
          </a:p>
        </p:txBody>
      </p:sp>
    </p:spTree>
    <p:extLst>
      <p:ext uri="{BB962C8B-B14F-4D97-AF65-F5344CB8AC3E}">
        <p14:creationId xmlns:p14="http://schemas.microsoft.com/office/powerpoint/2010/main" val="426752640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hyperlink" Target="https://www.google.com/url?sa=i&amp;rct=j&amp;q=&amp;esrc=s&amp;source=images&amp;cd=&amp;cad=rja&amp;uact=8&amp;ved=2ahUKEwjI3OTk5dnfAhWEl-AKHeFKB58QjRx6BAgBEAU&amp;url=/url?sa%3Di%26rct%3Dj%26q%3D%26esrc%3Ds%26source%3Dimages%26cd%3D%26ved%3D%26url%3Dhttps://en.wikipedia.org/wiki/Young_Man_with_a_Skull%26psig%3DAOvVaw0Cip8SK1gTPP-re5RWnQEW%26ust%3D1546886033520083&amp;psig=AOvVaw0Cip8SK1gTPP-re5RWnQEW&amp;ust=1546886033520083"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7.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0.gi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1.emf"/><Relationship Id="rId7" Type="http://schemas.openxmlformats.org/officeDocument/2006/relationships/image" Target="../media/image45.emf"/><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44.emf"/><Relationship Id="rId11" Type="http://schemas.openxmlformats.org/officeDocument/2006/relationships/image" Target="../media/image49.emf"/><Relationship Id="rId5" Type="http://schemas.openxmlformats.org/officeDocument/2006/relationships/image" Target="../media/image43.emf"/><Relationship Id="rId10" Type="http://schemas.openxmlformats.org/officeDocument/2006/relationships/image" Target="../media/image48.emf"/><Relationship Id="rId4" Type="http://schemas.openxmlformats.org/officeDocument/2006/relationships/image" Target="../media/image42.emf"/><Relationship Id="rId9" Type="http://schemas.openxmlformats.org/officeDocument/2006/relationships/image" Target="../media/image47.emf"/></Relationships>
</file>

<file path=ppt/slides/_rels/slide41.xml.rels><?xml version="1.0" encoding="UTF-8" standalone="yes"?>
<Relationships xmlns="http://schemas.openxmlformats.org/package/2006/relationships"><Relationship Id="rId8" Type="http://schemas.openxmlformats.org/officeDocument/2006/relationships/image" Target="../media/image44.emf"/><Relationship Id="rId13" Type="http://schemas.openxmlformats.org/officeDocument/2006/relationships/image" Target="../media/image49.emf"/><Relationship Id="rId3" Type="http://schemas.openxmlformats.org/officeDocument/2006/relationships/image" Target="../media/image50.png"/><Relationship Id="rId7" Type="http://schemas.openxmlformats.org/officeDocument/2006/relationships/image" Target="../media/image43.emf"/><Relationship Id="rId12" Type="http://schemas.openxmlformats.org/officeDocument/2006/relationships/image" Target="../media/image48.emf"/><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2.emf"/><Relationship Id="rId11" Type="http://schemas.openxmlformats.org/officeDocument/2006/relationships/image" Target="../media/image47.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51.png"/><Relationship Id="rId9" Type="http://schemas.openxmlformats.org/officeDocument/2006/relationships/image" Target="../media/image45.emf"/></Relationships>
</file>

<file path=ppt/slides/_rels/slide4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4.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emf"/><Relationship Id="rId7" Type="http://schemas.openxmlformats.org/officeDocument/2006/relationships/image" Target="../media/image58.em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s/_rels/slide55.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emf"/><Relationship Id="rId7" Type="http://schemas.openxmlformats.org/officeDocument/2006/relationships/image" Target="../media/image58.em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hyperlink" Target="https://www.google.com/url?sa=i&amp;rct=j&amp;q=&amp;esrc=s&amp;source=images&amp;cd=&amp;ved=2ahUKEwjW1qme-NnfAhUEP60KHXFmApsQjRx6BAgBEAU&amp;url=http://www.kruthait.com/ibm.html&amp;psig=AOvVaw3z8OGxBjjWNSr4ouTizYRY&amp;ust=1546891009189070" TargetMode="External"/><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60.emf"/><Relationship Id="rId7" Type="http://schemas.openxmlformats.org/officeDocument/2006/relationships/image" Target="../media/image59.emf"/><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slides/_rels/slide6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64.emf"/><Relationship Id="rId5" Type="http://schemas.openxmlformats.org/officeDocument/2006/relationships/image" Target="../media/image59.emf"/><Relationship Id="rId4" Type="http://schemas.openxmlformats.org/officeDocument/2006/relationships/image" Target="../media/image63.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www.google.com/url?sa=i&amp;rct=j&amp;q=&amp;esrc=s&amp;source=images&amp;cd=&amp;cad=rja&amp;uact=8&amp;ved=2ahUKEwjI3OTk5dnfAhWEl-AKHeFKB58QjRx6BAgBEAU&amp;url=/url?sa%3Di%26rct%3Dj%26q%3D%26esrc%3Ds%26source%3Dimages%26cd%3D%26ved%3D%26url%3Dhttps://en.wikipedia.org/wiki/Young_Man_with_a_Skull%26psig%3DAOvVaw0Cip8SK1gTPP-re5RWnQEW%26ust%3D1546886033520083&amp;psig=AOvVaw0Cip8SK1gTPP-re5RWnQEW&amp;ust=1546886033520083" TargetMode="Externa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1.jp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35098" y="609600"/>
            <a:ext cx="4798142" cy="1993751"/>
          </a:xfrm>
        </p:spPr>
        <p:txBody>
          <a:bodyPr>
            <a:noAutofit/>
          </a:bodyPr>
          <a:lstStyle/>
          <a:p>
            <a:r>
              <a:rPr lang="en-US" sz="3600" dirty="0"/>
              <a:t>Practical Steps To Modernizing Legacy Applications</a:t>
            </a:r>
          </a:p>
        </p:txBody>
      </p:sp>
      <p:sp>
        <p:nvSpPr>
          <p:cNvPr id="3" name="Subtitle 2"/>
          <p:cNvSpPr>
            <a:spLocks noGrp="1"/>
          </p:cNvSpPr>
          <p:nvPr>
            <p:ph type="subTitle" idx="1"/>
          </p:nvPr>
        </p:nvSpPr>
        <p:spPr>
          <a:xfrm>
            <a:off x="6735098" y="2780853"/>
            <a:ext cx="4798140" cy="1000460"/>
          </a:xfrm>
        </p:spPr>
        <p:txBody>
          <a:bodyPr>
            <a:normAutofit/>
          </a:bodyPr>
          <a:lstStyle/>
          <a:p>
            <a:r>
              <a:rPr lang="en-US" sz="2400" dirty="0"/>
              <a:t>An Architectural Journey</a:t>
            </a:r>
          </a:p>
        </p:txBody>
      </p:sp>
      <p:sp>
        <p:nvSpPr>
          <p:cNvPr id="6" name="TextBox 5"/>
          <p:cNvSpPr txBox="1"/>
          <p:nvPr/>
        </p:nvSpPr>
        <p:spPr>
          <a:xfrm>
            <a:off x="7361888" y="3811779"/>
            <a:ext cx="3544560" cy="523220"/>
          </a:xfrm>
          <a:prstGeom prst="rect">
            <a:avLst/>
          </a:prstGeom>
          <a:noFill/>
        </p:spPr>
        <p:txBody>
          <a:bodyPr wrap="none" rtlCol="0">
            <a:spAutoFit/>
          </a:bodyPr>
          <a:lstStyle/>
          <a:p>
            <a:pPr algn="ctr"/>
            <a:r>
              <a:rPr lang="en-US" sz="2800" i="1" dirty="0"/>
              <a:t>Gregory A. Beamer</a:t>
            </a:r>
          </a:p>
        </p:txBody>
      </p:sp>
      <p:sp>
        <p:nvSpPr>
          <p:cNvPr id="7" name="TextBox 6"/>
          <p:cNvSpPr txBox="1"/>
          <p:nvPr/>
        </p:nvSpPr>
        <p:spPr>
          <a:xfrm>
            <a:off x="8113696" y="5402132"/>
            <a:ext cx="2193229" cy="584775"/>
          </a:xfrm>
          <a:prstGeom prst="rect">
            <a:avLst/>
          </a:prstGeom>
          <a:noFill/>
        </p:spPr>
        <p:txBody>
          <a:bodyPr wrap="none" rtlCol="0">
            <a:spAutoFit/>
          </a:bodyPr>
          <a:lstStyle/>
          <a:p>
            <a:r>
              <a:rPr lang="en-US" sz="3200" i="1" dirty="0"/>
              <a:t>@</a:t>
            </a:r>
            <a:r>
              <a:rPr lang="en-US" sz="3200" i="1" dirty="0" err="1"/>
              <a:t>gbworld</a:t>
            </a:r>
            <a:endParaRPr lang="en-US" sz="3200" i="1" dirty="0"/>
          </a:p>
        </p:txBody>
      </p:sp>
      <p:pic>
        <p:nvPicPr>
          <p:cNvPr id="8" name="Picture 7"/>
          <p:cNvPicPr>
            <a:picLocks noChangeAspect="1"/>
          </p:cNvPicPr>
          <p:nvPr/>
        </p:nvPicPr>
        <p:blipFill>
          <a:blip r:embed="rId2"/>
          <a:stretch>
            <a:fillRect/>
          </a:stretch>
        </p:blipFill>
        <p:spPr>
          <a:xfrm>
            <a:off x="6819544" y="4989741"/>
            <a:ext cx="1219200" cy="1219200"/>
          </a:xfrm>
          <a:prstGeom prst="rect">
            <a:avLst/>
          </a:prstGeom>
        </p:spPr>
      </p:pic>
      <p:pic>
        <p:nvPicPr>
          <p:cNvPr id="5" name="Picture 4">
            <a:extLst>
              <a:ext uri="{FF2B5EF4-FFF2-40B4-BE49-F238E27FC236}">
                <a16:creationId xmlns:a16="http://schemas.microsoft.com/office/drawing/2014/main" id="{8ACA204E-EC3E-43FC-86FD-3FC4B1720FBA}"/>
              </a:ext>
            </a:extLst>
          </p:cNvPr>
          <p:cNvPicPr>
            <a:picLocks noChangeAspect="1"/>
          </p:cNvPicPr>
          <p:nvPr/>
        </p:nvPicPr>
        <p:blipFill>
          <a:blip r:embed="rId3"/>
          <a:stretch>
            <a:fillRect/>
          </a:stretch>
        </p:blipFill>
        <p:spPr>
          <a:xfrm>
            <a:off x="-1" y="0"/>
            <a:ext cx="6266383" cy="6858000"/>
          </a:xfrm>
          <a:prstGeom prst="rect">
            <a:avLst/>
          </a:prstGeom>
        </p:spPr>
      </p:pic>
      <p:pic>
        <p:nvPicPr>
          <p:cNvPr id="1026" name="Picture 2" descr="Image result for young man art">
            <a:hlinkClick r:id="rId4"/>
            <a:extLst>
              <a:ext uri="{FF2B5EF4-FFF2-40B4-BE49-F238E27FC236}">
                <a16:creationId xmlns:a16="http://schemas.microsoft.com/office/drawing/2014/main" id="{ABB4F911-3E8B-49DC-BD1F-A7F93FCCF0A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0" y="1"/>
            <a:ext cx="626638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E920B9A-38E2-4078-A051-97550FA55A36}"/>
              </a:ext>
            </a:extLst>
          </p:cNvPr>
          <p:cNvPicPr>
            <a:picLocks noChangeAspect="1"/>
          </p:cNvPicPr>
          <p:nvPr/>
        </p:nvPicPr>
        <p:blipFill>
          <a:blip r:embed="rId7"/>
          <a:stretch>
            <a:fillRect/>
          </a:stretch>
        </p:blipFill>
        <p:spPr>
          <a:xfrm>
            <a:off x="643218" y="4783111"/>
            <a:ext cx="1346779" cy="1632459"/>
          </a:xfrm>
          <a:prstGeom prst="rect">
            <a:avLst/>
          </a:prstGeom>
        </p:spPr>
      </p:pic>
    </p:spTree>
    <p:extLst>
      <p:ext uri="{BB962C8B-B14F-4D97-AF65-F5344CB8AC3E}">
        <p14:creationId xmlns:p14="http://schemas.microsoft.com/office/powerpoint/2010/main" val="297922346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066BE-C7F1-4820-8CF8-E42CC4646A6D}"/>
              </a:ext>
            </a:extLst>
          </p:cNvPr>
          <p:cNvSpPr>
            <a:spLocks noGrp="1"/>
          </p:cNvSpPr>
          <p:nvPr>
            <p:ph type="title"/>
          </p:nvPr>
        </p:nvSpPr>
        <p:spPr>
          <a:xfrm>
            <a:off x="1141413" y="609600"/>
            <a:ext cx="9905998" cy="1905000"/>
          </a:xfrm>
        </p:spPr>
        <p:txBody>
          <a:bodyPr/>
          <a:lstStyle/>
          <a:p>
            <a:r>
              <a:rPr lang="en-US" dirty="0"/>
              <a:t>What is Legacy?</a:t>
            </a:r>
          </a:p>
        </p:txBody>
      </p:sp>
      <p:sp>
        <p:nvSpPr>
          <p:cNvPr id="3" name="Content Placeholder 2">
            <a:extLst>
              <a:ext uri="{FF2B5EF4-FFF2-40B4-BE49-F238E27FC236}">
                <a16:creationId xmlns:a16="http://schemas.microsoft.com/office/drawing/2014/main" id="{23CF369B-73B8-4B70-AA2D-EBDEAA5A9AA2}"/>
              </a:ext>
            </a:extLst>
          </p:cNvPr>
          <p:cNvSpPr>
            <a:spLocks noGrp="1"/>
          </p:cNvSpPr>
          <p:nvPr>
            <p:ph idx="1"/>
          </p:nvPr>
        </p:nvSpPr>
        <p:spPr/>
        <p:txBody>
          <a:bodyPr/>
          <a:lstStyle/>
          <a:p>
            <a:r>
              <a:rPr lang="en-US" dirty="0"/>
              <a:t>Legacy == REBUILD, AKA Modernize</a:t>
            </a:r>
          </a:p>
          <a:p>
            <a:r>
              <a:rPr lang="en-US" dirty="0"/>
              <a:t>Non-Legacy == Refactor</a:t>
            </a:r>
          </a:p>
        </p:txBody>
      </p:sp>
    </p:spTree>
    <p:extLst>
      <p:ext uri="{BB962C8B-B14F-4D97-AF65-F5344CB8AC3E}">
        <p14:creationId xmlns:p14="http://schemas.microsoft.com/office/powerpoint/2010/main" val="2725014543"/>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B4CA-13BE-4C96-992B-90E926172D8B}"/>
              </a:ext>
            </a:extLst>
          </p:cNvPr>
          <p:cNvSpPr>
            <a:spLocks noGrp="1"/>
          </p:cNvSpPr>
          <p:nvPr>
            <p:ph type="title"/>
          </p:nvPr>
        </p:nvSpPr>
        <p:spPr/>
        <p:txBody>
          <a:bodyPr/>
          <a:lstStyle/>
          <a:p>
            <a:r>
              <a:rPr lang="en-US" dirty="0"/>
              <a:t>What Is Legacy?</a:t>
            </a:r>
          </a:p>
        </p:txBody>
      </p:sp>
      <p:sp>
        <p:nvSpPr>
          <p:cNvPr id="3" name="Content Placeholder 2">
            <a:extLst>
              <a:ext uri="{FF2B5EF4-FFF2-40B4-BE49-F238E27FC236}">
                <a16:creationId xmlns:a16="http://schemas.microsoft.com/office/drawing/2014/main" id="{9082B95E-9204-4176-8E98-AA8B18B47878}"/>
              </a:ext>
            </a:extLst>
          </p:cNvPr>
          <p:cNvSpPr>
            <a:spLocks noGrp="1"/>
          </p:cNvSpPr>
          <p:nvPr>
            <p:ph idx="1"/>
          </p:nvPr>
        </p:nvSpPr>
        <p:spPr>
          <a:xfrm>
            <a:off x="1141413" y="2666999"/>
            <a:ext cx="9905998" cy="3352801"/>
          </a:xfrm>
        </p:spPr>
        <p:txBody>
          <a:bodyPr>
            <a:normAutofit/>
          </a:bodyPr>
          <a:lstStyle/>
          <a:p>
            <a:pPr marL="0" indent="0">
              <a:buNone/>
            </a:pPr>
            <a:r>
              <a:rPr lang="en-US" dirty="0"/>
              <a:t>Legacy is Code that is No Longer Properly Serving Business in an Acceptable Manner.</a:t>
            </a:r>
          </a:p>
          <a:p>
            <a:r>
              <a:rPr lang="en-US" dirty="0"/>
              <a:t>Legacy</a:t>
            </a:r>
          </a:p>
          <a:p>
            <a:pPr lvl="1"/>
            <a:r>
              <a:rPr lang="en-US" dirty="0"/>
              <a:t>Old Technology</a:t>
            </a:r>
          </a:p>
          <a:p>
            <a:pPr lvl="1"/>
            <a:r>
              <a:rPr lang="en-US" dirty="0"/>
              <a:t>Old Techniques/Methods</a:t>
            </a:r>
          </a:p>
          <a:p>
            <a:r>
              <a:rPr lang="en-US" dirty="0"/>
              <a:t>Non-Legacy</a:t>
            </a:r>
          </a:p>
          <a:p>
            <a:pPr lvl="1"/>
            <a:r>
              <a:rPr lang="en-US" dirty="0"/>
              <a:t>Bad Design/Architectural Decisions</a:t>
            </a:r>
          </a:p>
          <a:p>
            <a:pPr lvl="1"/>
            <a:r>
              <a:rPr lang="en-US" dirty="0"/>
              <a:t>Impossible to Maintain</a:t>
            </a:r>
          </a:p>
        </p:txBody>
      </p:sp>
    </p:spTree>
    <p:extLst>
      <p:ext uri="{BB962C8B-B14F-4D97-AF65-F5344CB8AC3E}">
        <p14:creationId xmlns:p14="http://schemas.microsoft.com/office/powerpoint/2010/main" val="620924707"/>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066BE-C7F1-4820-8CF8-E42CC4646A6D}"/>
              </a:ext>
            </a:extLst>
          </p:cNvPr>
          <p:cNvSpPr>
            <a:spLocks noGrp="1"/>
          </p:cNvSpPr>
          <p:nvPr>
            <p:ph type="title"/>
          </p:nvPr>
        </p:nvSpPr>
        <p:spPr>
          <a:xfrm>
            <a:off x="1141413" y="609600"/>
            <a:ext cx="9905998" cy="1905000"/>
          </a:xfrm>
        </p:spPr>
        <p:txBody>
          <a:bodyPr/>
          <a:lstStyle/>
          <a:p>
            <a:r>
              <a:rPr lang="en-US" dirty="0"/>
              <a:t>What is Legacy?</a:t>
            </a:r>
          </a:p>
        </p:txBody>
      </p:sp>
      <p:sp>
        <p:nvSpPr>
          <p:cNvPr id="3" name="Content Placeholder 2">
            <a:extLst>
              <a:ext uri="{FF2B5EF4-FFF2-40B4-BE49-F238E27FC236}">
                <a16:creationId xmlns:a16="http://schemas.microsoft.com/office/drawing/2014/main" id="{23CF369B-73B8-4B70-AA2D-EBDEAA5A9AA2}"/>
              </a:ext>
            </a:extLst>
          </p:cNvPr>
          <p:cNvSpPr>
            <a:spLocks noGrp="1"/>
          </p:cNvSpPr>
          <p:nvPr>
            <p:ph idx="1"/>
          </p:nvPr>
        </p:nvSpPr>
        <p:spPr/>
        <p:txBody>
          <a:bodyPr/>
          <a:lstStyle/>
          <a:p>
            <a:r>
              <a:rPr lang="en-US" dirty="0"/>
              <a:t>Legacy == Modernize</a:t>
            </a:r>
          </a:p>
          <a:p>
            <a:r>
              <a:rPr lang="en-US" dirty="0"/>
              <a:t>Non-Legacy == Refactor</a:t>
            </a:r>
          </a:p>
        </p:txBody>
      </p:sp>
      <p:pic>
        <p:nvPicPr>
          <p:cNvPr id="7" name="Picture 6">
            <a:extLst>
              <a:ext uri="{FF2B5EF4-FFF2-40B4-BE49-F238E27FC236}">
                <a16:creationId xmlns:a16="http://schemas.microsoft.com/office/drawing/2014/main" id="{DE79650C-978E-45DF-BE52-2AF95282938E}"/>
              </a:ext>
            </a:extLst>
          </p:cNvPr>
          <p:cNvPicPr>
            <a:picLocks noChangeAspect="1"/>
          </p:cNvPicPr>
          <p:nvPr/>
        </p:nvPicPr>
        <p:blipFill>
          <a:blip r:embed="rId3"/>
          <a:stretch>
            <a:fillRect/>
          </a:stretch>
        </p:blipFill>
        <p:spPr>
          <a:xfrm>
            <a:off x="6451600" y="1449387"/>
            <a:ext cx="4762500" cy="4086225"/>
          </a:xfrm>
          <a:prstGeom prst="rect">
            <a:avLst/>
          </a:prstGeom>
        </p:spPr>
      </p:pic>
    </p:spTree>
    <p:extLst>
      <p:ext uri="{BB962C8B-B14F-4D97-AF65-F5344CB8AC3E}">
        <p14:creationId xmlns:p14="http://schemas.microsoft.com/office/powerpoint/2010/main" val="355020332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A7EC6-5B70-4A54-B127-E18CCA803622}"/>
              </a:ext>
            </a:extLst>
          </p:cNvPr>
          <p:cNvSpPr>
            <a:spLocks noGrp="1"/>
          </p:cNvSpPr>
          <p:nvPr>
            <p:ph type="title"/>
          </p:nvPr>
        </p:nvSpPr>
        <p:spPr>
          <a:xfrm>
            <a:off x="1751013" y="3308581"/>
            <a:ext cx="8686800" cy="1468800"/>
          </a:xfrm>
        </p:spPr>
        <p:txBody>
          <a:bodyPr/>
          <a:lstStyle/>
          <a:p>
            <a:r>
              <a:rPr lang="en-US" dirty="0"/>
              <a:t>How Do We Determine What to Modernize?</a:t>
            </a:r>
          </a:p>
        </p:txBody>
      </p:sp>
      <p:sp>
        <p:nvSpPr>
          <p:cNvPr id="3" name="Text Placeholder 2">
            <a:extLst>
              <a:ext uri="{FF2B5EF4-FFF2-40B4-BE49-F238E27FC236}">
                <a16:creationId xmlns:a16="http://schemas.microsoft.com/office/drawing/2014/main" id="{87E7DA18-1420-421E-8D0D-F2FBABB71F33}"/>
              </a:ext>
            </a:extLst>
          </p:cNvPr>
          <p:cNvSpPr>
            <a:spLocks noGrp="1"/>
          </p:cNvSpPr>
          <p:nvPr>
            <p:ph type="body" idx="1"/>
          </p:nvPr>
        </p:nvSpPr>
        <p:spPr/>
        <p:txBody>
          <a:bodyPr/>
          <a:lstStyle/>
          <a:p>
            <a:r>
              <a:rPr lang="en-US" dirty="0"/>
              <a:t>Rationalizing Application Modernization </a:t>
            </a:r>
            <a:br>
              <a:rPr lang="en-US" dirty="0"/>
            </a:br>
            <a:r>
              <a:rPr lang="en-US" dirty="0"/>
              <a:t>(And Refactoring)</a:t>
            </a:r>
          </a:p>
        </p:txBody>
      </p:sp>
    </p:spTree>
    <p:extLst>
      <p:ext uri="{BB962C8B-B14F-4D97-AF65-F5344CB8AC3E}">
        <p14:creationId xmlns:p14="http://schemas.microsoft.com/office/powerpoint/2010/main" val="1764532119"/>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E3318-0FEB-45B2-8DB0-E02C24F4A401}"/>
              </a:ext>
            </a:extLst>
          </p:cNvPr>
          <p:cNvSpPr>
            <a:spLocks noGrp="1"/>
          </p:cNvSpPr>
          <p:nvPr>
            <p:ph type="title"/>
          </p:nvPr>
        </p:nvSpPr>
        <p:spPr>
          <a:xfrm>
            <a:off x="1073150" y="323850"/>
            <a:ext cx="9905998" cy="1193799"/>
          </a:xfrm>
        </p:spPr>
        <p:txBody>
          <a:bodyPr/>
          <a:lstStyle/>
          <a:p>
            <a:r>
              <a:rPr lang="en-US" dirty="0"/>
              <a:t>It’s About</a:t>
            </a:r>
          </a:p>
        </p:txBody>
      </p:sp>
      <p:sp>
        <p:nvSpPr>
          <p:cNvPr id="3" name="TextBox 2">
            <a:extLst>
              <a:ext uri="{FF2B5EF4-FFF2-40B4-BE49-F238E27FC236}">
                <a16:creationId xmlns:a16="http://schemas.microsoft.com/office/drawing/2014/main" id="{8E8BCB89-1564-4CA6-8250-9C0AD4B21BCB}"/>
              </a:ext>
            </a:extLst>
          </p:cNvPr>
          <p:cNvSpPr txBox="1"/>
          <p:nvPr/>
        </p:nvSpPr>
        <p:spPr>
          <a:xfrm>
            <a:off x="3556000" y="-228600"/>
            <a:ext cx="803425" cy="1862048"/>
          </a:xfrm>
          <a:prstGeom prst="rect">
            <a:avLst/>
          </a:prstGeom>
          <a:noFill/>
        </p:spPr>
        <p:txBody>
          <a:bodyPr wrap="none" rtlCol="0">
            <a:spAutoFit/>
          </a:bodyPr>
          <a:lstStyle/>
          <a:p>
            <a:r>
              <a:rPr lang="en-US" sz="11500" b="1" dirty="0">
                <a:solidFill>
                  <a:srgbClr val="00B050"/>
                </a:solidFill>
              </a:rPr>
              <a:t>T</a:t>
            </a:r>
          </a:p>
        </p:txBody>
      </p:sp>
      <p:sp>
        <p:nvSpPr>
          <p:cNvPr id="4" name="TextBox 3">
            <a:extLst>
              <a:ext uri="{FF2B5EF4-FFF2-40B4-BE49-F238E27FC236}">
                <a16:creationId xmlns:a16="http://schemas.microsoft.com/office/drawing/2014/main" id="{47772B0E-2476-4B4F-8740-CE64147F8484}"/>
              </a:ext>
            </a:extLst>
          </p:cNvPr>
          <p:cNvSpPr txBox="1"/>
          <p:nvPr/>
        </p:nvSpPr>
        <p:spPr>
          <a:xfrm>
            <a:off x="4427688" y="-228600"/>
            <a:ext cx="596638" cy="1862048"/>
          </a:xfrm>
          <a:prstGeom prst="rect">
            <a:avLst/>
          </a:prstGeom>
          <a:noFill/>
        </p:spPr>
        <p:txBody>
          <a:bodyPr wrap="none" rtlCol="0">
            <a:spAutoFit/>
          </a:bodyPr>
          <a:lstStyle/>
          <a:p>
            <a:r>
              <a:rPr lang="en-US" sz="11500" b="1" dirty="0">
                <a:solidFill>
                  <a:srgbClr val="00B050"/>
                </a:solidFill>
              </a:rPr>
              <a:t>I</a:t>
            </a:r>
          </a:p>
        </p:txBody>
      </p:sp>
      <p:sp>
        <p:nvSpPr>
          <p:cNvPr id="5" name="TextBox 4">
            <a:extLst>
              <a:ext uri="{FF2B5EF4-FFF2-40B4-BE49-F238E27FC236}">
                <a16:creationId xmlns:a16="http://schemas.microsoft.com/office/drawing/2014/main" id="{C9C2A355-39BD-42E7-8500-3C515F63168D}"/>
              </a:ext>
            </a:extLst>
          </p:cNvPr>
          <p:cNvSpPr txBox="1"/>
          <p:nvPr/>
        </p:nvSpPr>
        <p:spPr>
          <a:xfrm>
            <a:off x="5151966" y="-228600"/>
            <a:ext cx="1511952" cy="1862048"/>
          </a:xfrm>
          <a:prstGeom prst="rect">
            <a:avLst/>
          </a:prstGeom>
          <a:noFill/>
        </p:spPr>
        <p:txBody>
          <a:bodyPr wrap="none" rtlCol="0">
            <a:spAutoFit/>
          </a:bodyPr>
          <a:lstStyle/>
          <a:p>
            <a:r>
              <a:rPr lang="en-US" sz="11500" b="1" dirty="0">
                <a:solidFill>
                  <a:srgbClr val="00B050"/>
                </a:solidFill>
              </a:rPr>
              <a:t>M</a:t>
            </a:r>
          </a:p>
        </p:txBody>
      </p:sp>
      <p:sp>
        <p:nvSpPr>
          <p:cNvPr id="6" name="TextBox 5">
            <a:extLst>
              <a:ext uri="{FF2B5EF4-FFF2-40B4-BE49-F238E27FC236}">
                <a16:creationId xmlns:a16="http://schemas.microsoft.com/office/drawing/2014/main" id="{64557C6E-C1E2-4A33-9B6C-11CEC8DCB559}"/>
              </a:ext>
            </a:extLst>
          </p:cNvPr>
          <p:cNvSpPr txBox="1"/>
          <p:nvPr/>
        </p:nvSpPr>
        <p:spPr>
          <a:xfrm>
            <a:off x="6732181" y="-228600"/>
            <a:ext cx="950901" cy="1862048"/>
          </a:xfrm>
          <a:prstGeom prst="rect">
            <a:avLst/>
          </a:prstGeom>
          <a:noFill/>
        </p:spPr>
        <p:txBody>
          <a:bodyPr wrap="none" rtlCol="0">
            <a:spAutoFit/>
          </a:bodyPr>
          <a:lstStyle/>
          <a:p>
            <a:r>
              <a:rPr lang="en-US" sz="11500" b="1" dirty="0">
                <a:solidFill>
                  <a:srgbClr val="00B050"/>
                </a:solidFill>
              </a:rPr>
              <a:t>E</a:t>
            </a:r>
          </a:p>
        </p:txBody>
      </p:sp>
      <p:grpSp>
        <p:nvGrpSpPr>
          <p:cNvPr id="18" name="Group 17">
            <a:extLst>
              <a:ext uri="{FF2B5EF4-FFF2-40B4-BE49-F238E27FC236}">
                <a16:creationId xmlns:a16="http://schemas.microsoft.com/office/drawing/2014/main" id="{75919CBA-866E-40F1-BE17-1885ED6CA89C}"/>
              </a:ext>
            </a:extLst>
          </p:cNvPr>
          <p:cNvGrpSpPr/>
          <p:nvPr/>
        </p:nvGrpSpPr>
        <p:grpSpPr>
          <a:xfrm>
            <a:off x="4425950" y="2718549"/>
            <a:ext cx="6229350" cy="3746500"/>
            <a:chOff x="4425950" y="2718549"/>
            <a:chExt cx="6229350" cy="3746500"/>
          </a:xfrm>
        </p:grpSpPr>
        <p:cxnSp>
          <p:nvCxnSpPr>
            <p:cNvPr id="8" name="Straight Connector 7">
              <a:extLst>
                <a:ext uri="{FF2B5EF4-FFF2-40B4-BE49-F238E27FC236}">
                  <a16:creationId xmlns:a16="http://schemas.microsoft.com/office/drawing/2014/main" id="{322CBC59-F811-48C0-8849-C121BE138233}"/>
                </a:ext>
              </a:extLst>
            </p:cNvPr>
            <p:cNvCxnSpPr>
              <a:cxnSpLocks/>
            </p:cNvCxnSpPr>
            <p:nvPr/>
          </p:nvCxnSpPr>
          <p:spPr>
            <a:xfrm>
              <a:off x="7540625" y="2718549"/>
              <a:ext cx="0" cy="37465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6FC584-7CE4-4A2E-A7E7-373A186E8A11}"/>
                </a:ext>
              </a:extLst>
            </p:cNvPr>
            <p:cNvCxnSpPr>
              <a:cxnSpLocks/>
            </p:cNvCxnSpPr>
            <p:nvPr/>
          </p:nvCxnSpPr>
          <p:spPr>
            <a:xfrm flipH="1">
              <a:off x="4425950" y="4539501"/>
              <a:ext cx="6229350" cy="52298"/>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B8D0EECF-2329-4D57-85BD-8195D2602192}"/>
              </a:ext>
            </a:extLst>
          </p:cNvPr>
          <p:cNvSpPr txBox="1"/>
          <p:nvPr/>
        </p:nvSpPr>
        <p:spPr>
          <a:xfrm>
            <a:off x="4963513" y="3667477"/>
            <a:ext cx="1896673" cy="584775"/>
          </a:xfrm>
          <a:prstGeom prst="rect">
            <a:avLst/>
          </a:prstGeom>
          <a:noFill/>
        </p:spPr>
        <p:txBody>
          <a:bodyPr wrap="none" rtlCol="0">
            <a:spAutoFit/>
          </a:bodyPr>
          <a:lstStyle/>
          <a:p>
            <a:r>
              <a:rPr lang="en-US" sz="3200" dirty="0"/>
              <a:t>OLERATE</a:t>
            </a:r>
          </a:p>
        </p:txBody>
      </p:sp>
      <p:sp>
        <p:nvSpPr>
          <p:cNvPr id="15" name="TextBox 14">
            <a:extLst>
              <a:ext uri="{FF2B5EF4-FFF2-40B4-BE49-F238E27FC236}">
                <a16:creationId xmlns:a16="http://schemas.microsoft.com/office/drawing/2014/main" id="{402402CC-B3A2-4CA5-8E96-48137C4AC049}"/>
              </a:ext>
            </a:extLst>
          </p:cNvPr>
          <p:cNvSpPr txBox="1"/>
          <p:nvPr/>
        </p:nvSpPr>
        <p:spPr>
          <a:xfrm>
            <a:off x="5147662" y="5610577"/>
            <a:ext cx="1936749" cy="584775"/>
          </a:xfrm>
          <a:prstGeom prst="rect">
            <a:avLst/>
          </a:prstGeom>
          <a:noFill/>
        </p:spPr>
        <p:txBody>
          <a:bodyPr wrap="none" rtlCol="0">
            <a:spAutoFit/>
          </a:bodyPr>
          <a:lstStyle/>
          <a:p>
            <a:r>
              <a:rPr lang="en-US" sz="3200" dirty="0"/>
              <a:t>LIMINATE</a:t>
            </a:r>
          </a:p>
        </p:txBody>
      </p:sp>
      <p:sp>
        <p:nvSpPr>
          <p:cNvPr id="16" name="TextBox 15">
            <a:extLst>
              <a:ext uri="{FF2B5EF4-FFF2-40B4-BE49-F238E27FC236}">
                <a16:creationId xmlns:a16="http://schemas.microsoft.com/office/drawing/2014/main" id="{5083F98E-E73D-4303-97B1-45DB5237CD73}"/>
              </a:ext>
            </a:extLst>
          </p:cNvPr>
          <p:cNvSpPr txBox="1"/>
          <p:nvPr/>
        </p:nvSpPr>
        <p:spPr>
          <a:xfrm>
            <a:off x="8306296" y="3667477"/>
            <a:ext cx="1375698" cy="584775"/>
          </a:xfrm>
          <a:prstGeom prst="rect">
            <a:avLst/>
          </a:prstGeom>
          <a:noFill/>
        </p:spPr>
        <p:txBody>
          <a:bodyPr wrap="none" rtlCol="0">
            <a:spAutoFit/>
          </a:bodyPr>
          <a:lstStyle/>
          <a:p>
            <a:r>
              <a:rPr lang="en-US" sz="3200" dirty="0"/>
              <a:t>NVEST</a:t>
            </a:r>
          </a:p>
        </p:txBody>
      </p:sp>
      <p:sp>
        <p:nvSpPr>
          <p:cNvPr id="17" name="TextBox 16">
            <a:extLst>
              <a:ext uri="{FF2B5EF4-FFF2-40B4-BE49-F238E27FC236}">
                <a16:creationId xmlns:a16="http://schemas.microsoft.com/office/drawing/2014/main" id="{A5CDD27F-91E1-4969-8F64-323B0B9B6A43}"/>
              </a:ext>
            </a:extLst>
          </p:cNvPr>
          <p:cNvSpPr txBox="1"/>
          <p:nvPr/>
        </p:nvSpPr>
        <p:spPr>
          <a:xfrm>
            <a:off x="8896845" y="5610577"/>
            <a:ext cx="1580882" cy="584775"/>
          </a:xfrm>
          <a:prstGeom prst="rect">
            <a:avLst/>
          </a:prstGeom>
          <a:noFill/>
        </p:spPr>
        <p:txBody>
          <a:bodyPr wrap="none" rtlCol="0">
            <a:spAutoFit/>
          </a:bodyPr>
          <a:lstStyle/>
          <a:p>
            <a:r>
              <a:rPr lang="en-US" sz="3200" dirty="0"/>
              <a:t>IGRATE</a:t>
            </a:r>
          </a:p>
        </p:txBody>
      </p:sp>
      <p:sp>
        <p:nvSpPr>
          <p:cNvPr id="19" name="TextBox 18">
            <a:extLst>
              <a:ext uri="{FF2B5EF4-FFF2-40B4-BE49-F238E27FC236}">
                <a16:creationId xmlns:a16="http://schemas.microsoft.com/office/drawing/2014/main" id="{51C3FEA5-584E-466B-95F5-ACC1831B13E9}"/>
              </a:ext>
            </a:extLst>
          </p:cNvPr>
          <p:cNvSpPr txBox="1"/>
          <p:nvPr/>
        </p:nvSpPr>
        <p:spPr>
          <a:xfrm>
            <a:off x="610815" y="3667477"/>
            <a:ext cx="2440092" cy="584775"/>
          </a:xfrm>
          <a:prstGeom prst="rect">
            <a:avLst/>
          </a:prstGeom>
          <a:noFill/>
        </p:spPr>
        <p:txBody>
          <a:bodyPr wrap="none" rtlCol="0">
            <a:spAutoFit/>
          </a:bodyPr>
          <a:lstStyle/>
          <a:p>
            <a:r>
              <a:rPr lang="en-US" sz="3200" b="1" dirty="0">
                <a:solidFill>
                  <a:srgbClr val="278933"/>
                </a:solidFill>
              </a:rPr>
              <a:t>KEEP CODE</a:t>
            </a:r>
          </a:p>
        </p:txBody>
      </p:sp>
      <p:sp>
        <p:nvSpPr>
          <p:cNvPr id="20" name="TextBox 19">
            <a:extLst>
              <a:ext uri="{FF2B5EF4-FFF2-40B4-BE49-F238E27FC236}">
                <a16:creationId xmlns:a16="http://schemas.microsoft.com/office/drawing/2014/main" id="{2EC5B04B-4123-493D-9BB4-DD97D89A30B7}"/>
              </a:ext>
            </a:extLst>
          </p:cNvPr>
          <p:cNvSpPr txBox="1"/>
          <p:nvPr/>
        </p:nvSpPr>
        <p:spPr>
          <a:xfrm>
            <a:off x="420058" y="5318189"/>
            <a:ext cx="2821606" cy="584775"/>
          </a:xfrm>
          <a:prstGeom prst="rect">
            <a:avLst/>
          </a:prstGeom>
          <a:noFill/>
        </p:spPr>
        <p:txBody>
          <a:bodyPr wrap="none" rtlCol="0">
            <a:spAutoFit/>
          </a:bodyPr>
          <a:lstStyle/>
          <a:p>
            <a:r>
              <a:rPr lang="en-US" sz="3200" b="1" dirty="0">
                <a:solidFill>
                  <a:srgbClr val="D80B0B"/>
                </a:solidFill>
              </a:rPr>
              <a:t>REJECT CODE</a:t>
            </a:r>
          </a:p>
        </p:txBody>
      </p:sp>
      <p:cxnSp>
        <p:nvCxnSpPr>
          <p:cNvPr id="21" name="Straight Connector 20">
            <a:extLst>
              <a:ext uri="{FF2B5EF4-FFF2-40B4-BE49-F238E27FC236}">
                <a16:creationId xmlns:a16="http://schemas.microsoft.com/office/drawing/2014/main" id="{867DFDB1-22FA-471C-B27D-8E2F2EB64F94}"/>
              </a:ext>
            </a:extLst>
          </p:cNvPr>
          <p:cNvCxnSpPr>
            <a:cxnSpLocks/>
          </p:cNvCxnSpPr>
          <p:nvPr/>
        </p:nvCxnSpPr>
        <p:spPr>
          <a:xfrm flipH="1">
            <a:off x="434568" y="4578350"/>
            <a:ext cx="6229350" cy="5229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10D9B82-5424-4691-A9E6-C19AE18E8C8F}"/>
              </a:ext>
            </a:extLst>
          </p:cNvPr>
          <p:cNvSpPr txBox="1"/>
          <p:nvPr/>
        </p:nvSpPr>
        <p:spPr>
          <a:xfrm>
            <a:off x="8221065" y="1547971"/>
            <a:ext cx="2547492" cy="1077218"/>
          </a:xfrm>
          <a:prstGeom prst="rect">
            <a:avLst/>
          </a:prstGeom>
          <a:noFill/>
        </p:spPr>
        <p:txBody>
          <a:bodyPr wrap="none" rtlCol="0">
            <a:spAutoFit/>
          </a:bodyPr>
          <a:lstStyle/>
          <a:p>
            <a:pPr algn="ctr"/>
            <a:r>
              <a:rPr lang="en-US" sz="3200" b="1" dirty="0">
                <a:solidFill>
                  <a:srgbClr val="278933"/>
                </a:solidFill>
              </a:rPr>
              <a:t>WORTH</a:t>
            </a:r>
            <a:br>
              <a:rPr lang="en-US" sz="3200" b="1" dirty="0">
                <a:solidFill>
                  <a:srgbClr val="278933"/>
                </a:solidFill>
              </a:rPr>
            </a:br>
            <a:r>
              <a:rPr lang="en-US" sz="3200" b="1" dirty="0">
                <a:solidFill>
                  <a:srgbClr val="278933"/>
                </a:solidFill>
              </a:rPr>
              <a:t>INVESTMENT</a:t>
            </a:r>
          </a:p>
        </p:txBody>
      </p:sp>
      <p:sp>
        <p:nvSpPr>
          <p:cNvPr id="23" name="TextBox 22">
            <a:extLst>
              <a:ext uri="{FF2B5EF4-FFF2-40B4-BE49-F238E27FC236}">
                <a16:creationId xmlns:a16="http://schemas.microsoft.com/office/drawing/2014/main" id="{4F210B3E-E8A7-40A5-BAEC-5709F4053114}"/>
              </a:ext>
            </a:extLst>
          </p:cNvPr>
          <p:cNvSpPr txBox="1"/>
          <p:nvPr/>
        </p:nvSpPr>
        <p:spPr>
          <a:xfrm>
            <a:off x="4425950" y="1547971"/>
            <a:ext cx="2525050" cy="1077218"/>
          </a:xfrm>
          <a:prstGeom prst="rect">
            <a:avLst/>
          </a:prstGeom>
          <a:noFill/>
        </p:spPr>
        <p:txBody>
          <a:bodyPr wrap="none" rtlCol="0">
            <a:spAutoFit/>
          </a:bodyPr>
          <a:lstStyle/>
          <a:p>
            <a:pPr algn="ctr"/>
            <a:r>
              <a:rPr lang="en-US" sz="3200" b="1" dirty="0">
                <a:solidFill>
                  <a:srgbClr val="D80B0B"/>
                </a:solidFill>
              </a:rPr>
              <a:t>NOT WORTH</a:t>
            </a:r>
            <a:br>
              <a:rPr lang="en-US" sz="3200" b="1" dirty="0">
                <a:solidFill>
                  <a:srgbClr val="D80B0B"/>
                </a:solidFill>
              </a:rPr>
            </a:br>
            <a:r>
              <a:rPr lang="en-US" sz="3200" b="1" dirty="0">
                <a:solidFill>
                  <a:srgbClr val="D80B0B"/>
                </a:solidFill>
              </a:rPr>
              <a:t>INVESTMENT</a:t>
            </a:r>
          </a:p>
        </p:txBody>
      </p:sp>
      <p:cxnSp>
        <p:nvCxnSpPr>
          <p:cNvPr id="25" name="Straight Connector 24">
            <a:extLst>
              <a:ext uri="{FF2B5EF4-FFF2-40B4-BE49-F238E27FC236}">
                <a16:creationId xmlns:a16="http://schemas.microsoft.com/office/drawing/2014/main" id="{A567300F-666D-4E67-93BA-41C0C9F34F32}"/>
              </a:ext>
            </a:extLst>
          </p:cNvPr>
          <p:cNvCxnSpPr>
            <a:cxnSpLocks/>
          </p:cNvCxnSpPr>
          <p:nvPr/>
        </p:nvCxnSpPr>
        <p:spPr>
          <a:xfrm>
            <a:off x="7540625" y="1654526"/>
            <a:ext cx="0" cy="374650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31065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50" presetClass="path" presetSubtype="0" accel="50000" decel="50000" fill="hold" grpId="0" nodeType="afterEffect">
                                  <p:stCondLst>
                                    <p:cond delay="0"/>
                                  </p:stCondLst>
                                  <p:childTnLst>
                                    <p:animMotion origin="layout" path="M 6.25E-7 -4.81481E-6 L 0.03503 -4.81481E-6 C 0.05078 -4.81481E-6 0.07018 0.11713 0.07018 0.21227 L 0.07018 0.42454 " pathEditMode="relative" rAng="0" ptsTypes="AAAA">
                                      <p:cBhvr>
                                        <p:cTn id="10" dur="2000" fill="hold"/>
                                        <p:tgtEl>
                                          <p:spTgt spid="3"/>
                                        </p:tgtEl>
                                        <p:attrNameLst>
                                          <p:attrName>ppt_x</p:attrName>
                                          <p:attrName>ppt_y</p:attrName>
                                        </p:attrNameLst>
                                      </p:cBhvr>
                                      <p:rCtr x="3503" y="21227"/>
                                    </p:animMotion>
                                  </p:childTnLst>
                                </p:cTn>
                              </p:par>
                            </p:childTnLst>
                          </p:cTn>
                        </p:par>
                        <p:par>
                          <p:cTn id="11" fill="hold">
                            <p:stCondLst>
                              <p:cond delay="2500"/>
                            </p:stCondLst>
                            <p:childTnLst>
                              <p:par>
                                <p:cTn id="12" presetID="22" presetClass="entr" presetSubtype="8"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500"/>
                                        <p:tgtEl>
                                          <p:spTgt spid="14"/>
                                        </p:tgtEl>
                                      </p:cBhvr>
                                    </p:animEffect>
                                  </p:childTnLst>
                                </p:cTn>
                              </p:par>
                            </p:childTnLst>
                          </p:cTn>
                        </p:par>
                        <p:par>
                          <p:cTn id="15" fill="hold">
                            <p:stCondLst>
                              <p:cond delay="3000"/>
                            </p:stCondLst>
                            <p:childTnLst>
                              <p:par>
                                <p:cTn id="16" presetID="50" presetClass="path" presetSubtype="0" accel="50000" decel="50000" fill="hold" grpId="0" nodeType="afterEffect">
                                  <p:stCondLst>
                                    <p:cond delay="0"/>
                                  </p:stCondLst>
                                  <p:childTnLst>
                                    <p:animMotion origin="layout" path="M -2.08333E-7 -4.81481E-6 L 0.14023 -4.81481E-6 C 0.20313 -4.81481E-6 0.2806 0.11621 0.2806 0.21065 L 0.2806 0.42153 " pathEditMode="relative" rAng="0" ptsTypes="AAAA">
                                      <p:cBhvr>
                                        <p:cTn id="17" dur="2000" fill="hold"/>
                                        <p:tgtEl>
                                          <p:spTgt spid="4"/>
                                        </p:tgtEl>
                                        <p:attrNameLst>
                                          <p:attrName>ppt_x</p:attrName>
                                          <p:attrName>ppt_y</p:attrName>
                                        </p:attrNameLst>
                                      </p:cBhvr>
                                      <p:rCtr x="14023" y="21065"/>
                                    </p:animMotion>
                                  </p:childTnLst>
                                </p:cTn>
                              </p:par>
                            </p:childTnLst>
                          </p:cTn>
                        </p:par>
                        <p:par>
                          <p:cTn id="18" fill="hold">
                            <p:stCondLst>
                              <p:cond delay="5000"/>
                            </p:stCondLst>
                            <p:childTnLst>
                              <p:par>
                                <p:cTn id="19" presetID="22" presetClass="entr" presetSubtype="8"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par>
                          <p:cTn id="22" fill="hold">
                            <p:stCondLst>
                              <p:cond delay="5500"/>
                            </p:stCondLst>
                            <p:childTnLst>
                              <p:par>
                                <p:cTn id="23" presetID="50" presetClass="path" presetSubtype="0" accel="50000" decel="50000" fill="hold" grpId="0" nodeType="afterEffect">
                                  <p:stCondLst>
                                    <p:cond delay="0"/>
                                  </p:stCondLst>
                                  <p:childTnLst>
                                    <p:animMotion origin="layout" path="M 4.79167E-6 -4.81481E-6 L 0.09856 -4.81481E-6 C 0.1427 -4.81481E-6 0.19726 0.19375 0.19726 0.35116 L 0.19726 0.70232 " pathEditMode="relative" rAng="0" ptsTypes="AAAA">
                                      <p:cBhvr>
                                        <p:cTn id="24" dur="2000" fill="hold"/>
                                        <p:tgtEl>
                                          <p:spTgt spid="5"/>
                                        </p:tgtEl>
                                        <p:attrNameLst>
                                          <p:attrName>ppt_x</p:attrName>
                                          <p:attrName>ppt_y</p:attrName>
                                        </p:attrNameLst>
                                      </p:cBhvr>
                                      <p:rCtr x="9857" y="35116"/>
                                    </p:animMotion>
                                  </p:childTnLst>
                                </p:cTn>
                              </p:par>
                            </p:childTnLst>
                          </p:cTn>
                        </p:par>
                        <p:par>
                          <p:cTn id="25" fill="hold">
                            <p:stCondLst>
                              <p:cond delay="7500"/>
                            </p:stCondLst>
                            <p:childTnLst>
                              <p:par>
                                <p:cTn id="26" presetID="22" presetClass="entr" presetSubtype="8"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par>
                          <p:cTn id="29" fill="hold">
                            <p:stCondLst>
                              <p:cond delay="8000"/>
                            </p:stCondLst>
                            <p:childTnLst>
                              <p:par>
                                <p:cTn id="30" presetID="50" presetClass="path" presetSubtype="0" accel="50000" decel="50000" fill="hold" grpId="0" nodeType="afterEffect">
                                  <p:stCondLst>
                                    <p:cond delay="0"/>
                                  </p:stCondLst>
                                  <p:childTnLst>
                                    <p:animMotion origin="layout" path="M 4.16667E-6 -4.81481E-6 L -0.09649 -4.81481E-6 C -0.13972 -4.81481E-6 -0.19284 0.19468 -0.19284 0.35348 L -0.19284 0.70695 " pathEditMode="relative" rAng="0" ptsTypes="AAAA">
                                      <p:cBhvr>
                                        <p:cTn id="31" dur="2000" fill="hold"/>
                                        <p:tgtEl>
                                          <p:spTgt spid="6"/>
                                        </p:tgtEl>
                                        <p:attrNameLst>
                                          <p:attrName>ppt_x</p:attrName>
                                          <p:attrName>ppt_y</p:attrName>
                                        </p:attrNameLst>
                                      </p:cBhvr>
                                      <p:rCtr x="-9648" y="35347"/>
                                    </p:animMotion>
                                  </p:childTnLst>
                                </p:cTn>
                              </p:par>
                            </p:childTnLst>
                          </p:cTn>
                        </p:par>
                        <p:par>
                          <p:cTn id="32" fill="hold">
                            <p:stCondLst>
                              <p:cond delay="10000"/>
                            </p:stCondLst>
                            <p:childTnLst>
                              <p:par>
                                <p:cTn id="33" presetID="22" presetClass="entr" presetSubtype="8"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14" grpId="0"/>
      <p:bldP spid="15" grpId="0"/>
      <p:bldP spid="16" grpId="0"/>
      <p:bldP spid="17" grpId="0"/>
      <p:bldP spid="19" grpId="0"/>
      <p:bldP spid="20"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3AABB-7C15-4C7B-95A5-6EC3BD24AAC7}"/>
              </a:ext>
            </a:extLst>
          </p:cNvPr>
          <p:cNvSpPr>
            <a:spLocks noGrp="1"/>
          </p:cNvSpPr>
          <p:nvPr>
            <p:ph type="title"/>
          </p:nvPr>
        </p:nvSpPr>
        <p:spPr/>
        <p:txBody>
          <a:bodyPr anchor="t"/>
          <a:lstStyle/>
          <a:p>
            <a:r>
              <a:rPr lang="en-US" dirty="0"/>
              <a:t>It’s About </a:t>
            </a:r>
            <a:r>
              <a:rPr lang="en-US" b="1" dirty="0"/>
              <a:t>Capabilities</a:t>
            </a:r>
            <a:r>
              <a:rPr lang="en-US" dirty="0"/>
              <a:t> and </a:t>
            </a:r>
            <a:r>
              <a:rPr lang="en-US" b="1" dirty="0"/>
              <a:t>Functions</a:t>
            </a:r>
          </a:p>
        </p:txBody>
      </p:sp>
      <p:sp>
        <p:nvSpPr>
          <p:cNvPr id="3" name="Content Placeholder 2">
            <a:extLst>
              <a:ext uri="{FF2B5EF4-FFF2-40B4-BE49-F238E27FC236}">
                <a16:creationId xmlns:a16="http://schemas.microsoft.com/office/drawing/2014/main" id="{009792AB-69D7-4582-BD0B-CD84EA1A8E3F}"/>
              </a:ext>
            </a:extLst>
          </p:cNvPr>
          <p:cNvSpPr>
            <a:spLocks noGrp="1"/>
          </p:cNvSpPr>
          <p:nvPr>
            <p:ph idx="1"/>
          </p:nvPr>
        </p:nvSpPr>
        <p:spPr/>
        <p:txBody>
          <a:bodyPr>
            <a:normAutofit fontScale="92500" lnSpcReduction="10000"/>
          </a:bodyPr>
          <a:lstStyle/>
          <a:p>
            <a:r>
              <a:rPr lang="en-US" dirty="0"/>
              <a:t>What Capabilities Do We Desire in The Future?</a:t>
            </a:r>
          </a:p>
          <a:p>
            <a:r>
              <a:rPr lang="en-US" dirty="0"/>
              <a:t>What Functions Help Fulfill Those Capabilities?</a:t>
            </a:r>
          </a:p>
          <a:p>
            <a:r>
              <a:rPr lang="en-US" dirty="0"/>
              <a:t>Is this Function Necessary for The Capabilities We Wish To Possess?</a:t>
            </a:r>
          </a:p>
          <a:p>
            <a:r>
              <a:rPr lang="en-US" dirty="0"/>
              <a:t>What Functions Does This Software Fulfill?</a:t>
            </a:r>
          </a:p>
          <a:p>
            <a:r>
              <a:rPr lang="en-US" dirty="0"/>
              <a:t>Does Any Other Software Fulfill This Functionality Better?</a:t>
            </a:r>
          </a:p>
          <a:p>
            <a:pPr lvl="1"/>
            <a:r>
              <a:rPr lang="en-US" dirty="0"/>
              <a:t>Better TCO (Total Cost Of Ownership)</a:t>
            </a:r>
          </a:p>
          <a:p>
            <a:pPr lvl="1"/>
            <a:r>
              <a:rPr lang="en-US" dirty="0"/>
              <a:t>More Complete Fulfillment of Functionality</a:t>
            </a:r>
          </a:p>
          <a:p>
            <a:pPr lvl="1"/>
            <a:r>
              <a:rPr lang="en-US" dirty="0"/>
              <a:t>Fewer Issues</a:t>
            </a:r>
          </a:p>
        </p:txBody>
      </p:sp>
    </p:spTree>
    <p:extLst>
      <p:ext uri="{BB962C8B-B14F-4D97-AF65-F5344CB8AC3E}">
        <p14:creationId xmlns:p14="http://schemas.microsoft.com/office/powerpoint/2010/main" val="3301505279"/>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5143F-E490-4D79-AA26-7DE39AB0BF8F}"/>
              </a:ext>
            </a:extLst>
          </p:cNvPr>
          <p:cNvSpPr>
            <a:spLocks noGrp="1"/>
          </p:cNvSpPr>
          <p:nvPr>
            <p:ph type="title"/>
          </p:nvPr>
        </p:nvSpPr>
        <p:spPr/>
        <p:txBody>
          <a:bodyPr anchor="t"/>
          <a:lstStyle/>
          <a:p>
            <a:r>
              <a:rPr lang="en-US" dirty="0"/>
              <a:t>It’s About </a:t>
            </a:r>
            <a:r>
              <a:rPr lang="en-US" sz="4800" b="1" dirty="0">
                <a:solidFill>
                  <a:srgbClr val="00B050"/>
                </a:solidFill>
              </a:rPr>
              <a:t>TIME</a:t>
            </a:r>
            <a:endParaRPr lang="en-US" dirty="0"/>
          </a:p>
        </p:txBody>
      </p:sp>
      <p:sp>
        <p:nvSpPr>
          <p:cNvPr id="3" name="Text Placeholder 2">
            <a:extLst>
              <a:ext uri="{FF2B5EF4-FFF2-40B4-BE49-F238E27FC236}">
                <a16:creationId xmlns:a16="http://schemas.microsoft.com/office/drawing/2014/main" id="{BCE0ED28-FD6B-4342-96A0-1ED7EAFA13E9}"/>
              </a:ext>
            </a:extLst>
          </p:cNvPr>
          <p:cNvSpPr>
            <a:spLocks noGrp="1"/>
          </p:cNvSpPr>
          <p:nvPr>
            <p:ph type="body" idx="1"/>
          </p:nvPr>
        </p:nvSpPr>
        <p:spPr/>
        <p:txBody>
          <a:bodyPr/>
          <a:lstStyle/>
          <a:p>
            <a:r>
              <a:rPr lang="en-US" b="1" dirty="0">
                <a:solidFill>
                  <a:srgbClr val="D80B0B"/>
                </a:solidFill>
              </a:rPr>
              <a:t>Not Worth Investing In</a:t>
            </a:r>
          </a:p>
        </p:txBody>
      </p:sp>
      <p:sp>
        <p:nvSpPr>
          <p:cNvPr id="4" name="Content Placeholder 3">
            <a:extLst>
              <a:ext uri="{FF2B5EF4-FFF2-40B4-BE49-F238E27FC236}">
                <a16:creationId xmlns:a16="http://schemas.microsoft.com/office/drawing/2014/main" id="{E7AA7E54-EFD3-477F-AD09-301568167EA3}"/>
              </a:ext>
            </a:extLst>
          </p:cNvPr>
          <p:cNvSpPr>
            <a:spLocks noGrp="1"/>
          </p:cNvSpPr>
          <p:nvPr>
            <p:ph sz="half" idx="2"/>
          </p:nvPr>
        </p:nvSpPr>
        <p:spPr>
          <a:xfrm>
            <a:off x="1141412" y="3243262"/>
            <a:ext cx="4876800" cy="3195638"/>
          </a:xfrm>
        </p:spPr>
        <p:txBody>
          <a:bodyPr>
            <a:normAutofit/>
          </a:bodyPr>
          <a:lstStyle/>
          <a:p>
            <a:r>
              <a:rPr lang="en-US" b="1" dirty="0">
                <a:solidFill>
                  <a:srgbClr val="FFC000"/>
                </a:solidFill>
              </a:rPr>
              <a:t>Tolerate</a:t>
            </a:r>
            <a:r>
              <a:rPr lang="en-US" dirty="0"/>
              <a:t> – Function Required, Not Worth Investment</a:t>
            </a:r>
          </a:p>
          <a:p>
            <a:pPr lvl="1"/>
            <a:r>
              <a:rPr lang="en-US" dirty="0"/>
              <a:t>Rarely Used Functionality</a:t>
            </a:r>
          </a:p>
          <a:p>
            <a:pPr lvl="1"/>
            <a:r>
              <a:rPr lang="en-US" dirty="0"/>
              <a:t>Stable Product</a:t>
            </a:r>
          </a:p>
          <a:p>
            <a:r>
              <a:rPr lang="en-US" b="1" dirty="0">
                <a:solidFill>
                  <a:srgbClr val="D80B0B"/>
                </a:solidFill>
              </a:rPr>
              <a:t>Eliminate</a:t>
            </a:r>
            <a:r>
              <a:rPr lang="en-US" dirty="0"/>
              <a:t> – Not Worth Keeping Or Investment</a:t>
            </a:r>
          </a:p>
          <a:p>
            <a:pPr lvl="1"/>
            <a:r>
              <a:rPr lang="en-US" dirty="0"/>
              <a:t>Legacy Code</a:t>
            </a:r>
          </a:p>
          <a:p>
            <a:pPr lvl="1"/>
            <a:r>
              <a:rPr lang="en-US" dirty="0"/>
              <a:t>Function Already Duplicated</a:t>
            </a:r>
          </a:p>
          <a:p>
            <a:pPr lvl="1"/>
            <a:r>
              <a:rPr lang="en-US" dirty="0"/>
              <a:t>Most Expensive App Fulfilling Function</a:t>
            </a:r>
          </a:p>
        </p:txBody>
      </p:sp>
      <p:sp>
        <p:nvSpPr>
          <p:cNvPr id="5" name="Text Placeholder 4">
            <a:extLst>
              <a:ext uri="{FF2B5EF4-FFF2-40B4-BE49-F238E27FC236}">
                <a16:creationId xmlns:a16="http://schemas.microsoft.com/office/drawing/2014/main" id="{84227E8F-873C-4D8C-9882-5C22DA2BF5E7}"/>
              </a:ext>
            </a:extLst>
          </p:cNvPr>
          <p:cNvSpPr>
            <a:spLocks noGrp="1"/>
          </p:cNvSpPr>
          <p:nvPr>
            <p:ph type="body" sz="quarter" idx="3"/>
          </p:nvPr>
        </p:nvSpPr>
        <p:spPr/>
        <p:txBody>
          <a:bodyPr/>
          <a:lstStyle/>
          <a:p>
            <a:r>
              <a:rPr lang="en-US" b="1" dirty="0">
                <a:solidFill>
                  <a:srgbClr val="00B050"/>
                </a:solidFill>
              </a:rPr>
              <a:t>Worth Investing In</a:t>
            </a:r>
          </a:p>
        </p:txBody>
      </p:sp>
      <p:sp>
        <p:nvSpPr>
          <p:cNvPr id="6" name="Content Placeholder 5">
            <a:extLst>
              <a:ext uri="{FF2B5EF4-FFF2-40B4-BE49-F238E27FC236}">
                <a16:creationId xmlns:a16="http://schemas.microsoft.com/office/drawing/2014/main" id="{CF6417BA-B2EA-4AAF-A1DA-6943D4F51D1D}"/>
              </a:ext>
            </a:extLst>
          </p:cNvPr>
          <p:cNvSpPr>
            <a:spLocks noGrp="1"/>
          </p:cNvSpPr>
          <p:nvPr>
            <p:ph sz="quarter" idx="4"/>
          </p:nvPr>
        </p:nvSpPr>
        <p:spPr>
          <a:xfrm>
            <a:off x="6170613" y="3243262"/>
            <a:ext cx="4876801" cy="3195638"/>
          </a:xfrm>
        </p:spPr>
        <p:txBody>
          <a:bodyPr>
            <a:normAutofit/>
          </a:bodyPr>
          <a:lstStyle/>
          <a:p>
            <a:r>
              <a:rPr lang="en-US" b="1" dirty="0">
                <a:solidFill>
                  <a:srgbClr val="00B050"/>
                </a:solidFill>
              </a:rPr>
              <a:t>Invest</a:t>
            </a:r>
            <a:r>
              <a:rPr lang="en-US" dirty="0"/>
              <a:t> – Worth Keeping &amp; Investing In</a:t>
            </a:r>
          </a:p>
          <a:p>
            <a:pPr lvl="1"/>
            <a:r>
              <a:rPr lang="en-US" dirty="0"/>
              <a:t>Modern Code, Non Best Practice</a:t>
            </a:r>
          </a:p>
          <a:p>
            <a:pPr lvl="1"/>
            <a:r>
              <a:rPr lang="en-US" dirty="0"/>
              <a:t>Newer Methodology/Libraries</a:t>
            </a:r>
          </a:p>
          <a:p>
            <a:pPr marL="457200" lvl="1" indent="0">
              <a:buNone/>
            </a:pPr>
            <a:endParaRPr lang="en-US" dirty="0"/>
          </a:p>
          <a:p>
            <a:r>
              <a:rPr lang="en-US" b="1" dirty="0">
                <a:solidFill>
                  <a:srgbClr val="00B0F0"/>
                </a:solidFill>
              </a:rPr>
              <a:t>Modernize</a:t>
            </a:r>
            <a:r>
              <a:rPr lang="en-US" dirty="0"/>
              <a:t> – Worth Investing In, but Not Keeping Current Code</a:t>
            </a:r>
          </a:p>
          <a:p>
            <a:pPr lvl="1"/>
            <a:r>
              <a:rPr lang="en-US" dirty="0"/>
              <a:t>Migrate to New Application for Same Functionality</a:t>
            </a:r>
          </a:p>
        </p:txBody>
      </p:sp>
      <p:sp>
        <p:nvSpPr>
          <p:cNvPr id="8" name="Oval 7">
            <a:extLst>
              <a:ext uri="{FF2B5EF4-FFF2-40B4-BE49-F238E27FC236}">
                <a16:creationId xmlns:a16="http://schemas.microsoft.com/office/drawing/2014/main" id="{E7B3ABF3-76C0-4DF4-AA0D-82576E545BD3}"/>
              </a:ext>
            </a:extLst>
          </p:cNvPr>
          <p:cNvSpPr/>
          <p:nvPr/>
        </p:nvSpPr>
        <p:spPr>
          <a:xfrm>
            <a:off x="5861050" y="4343401"/>
            <a:ext cx="5556249" cy="200024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EEB7ECF-8E0C-432B-96F0-C631947FEBF5}"/>
              </a:ext>
            </a:extLst>
          </p:cNvPr>
          <p:cNvSpPr/>
          <p:nvPr/>
        </p:nvSpPr>
        <p:spPr>
          <a:xfrm>
            <a:off x="5861050" y="2025650"/>
            <a:ext cx="5556249" cy="4508500"/>
          </a:xfrm>
          <a:prstGeom prst="ellipse">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3A62006F-92EE-4AEF-B838-23611F560F32}"/>
              </a:ext>
            </a:extLst>
          </p:cNvPr>
          <p:cNvGrpSpPr/>
          <p:nvPr/>
        </p:nvGrpSpPr>
        <p:grpSpPr>
          <a:xfrm>
            <a:off x="1352550" y="2343150"/>
            <a:ext cx="3905250" cy="4095750"/>
            <a:chOff x="1352550" y="2343150"/>
            <a:chExt cx="3905250" cy="4095750"/>
          </a:xfrm>
        </p:grpSpPr>
        <p:cxnSp>
          <p:nvCxnSpPr>
            <p:cNvPr id="11" name="Straight Connector 10">
              <a:extLst>
                <a:ext uri="{FF2B5EF4-FFF2-40B4-BE49-F238E27FC236}">
                  <a16:creationId xmlns:a16="http://schemas.microsoft.com/office/drawing/2014/main" id="{3F0FCC62-14A4-4050-8A5F-4412F41D77B9}"/>
                </a:ext>
              </a:extLst>
            </p:cNvPr>
            <p:cNvCxnSpPr/>
            <p:nvPr/>
          </p:nvCxnSpPr>
          <p:spPr>
            <a:xfrm>
              <a:off x="1352550" y="2514600"/>
              <a:ext cx="3905250" cy="3924300"/>
            </a:xfrm>
            <a:prstGeom prst="line">
              <a:avLst/>
            </a:prstGeom>
            <a:ln w="146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FE8E096-5387-4B78-BE37-5F5C96D9B3BA}"/>
                </a:ext>
              </a:extLst>
            </p:cNvPr>
            <p:cNvCxnSpPr>
              <a:cxnSpLocks/>
            </p:cNvCxnSpPr>
            <p:nvPr/>
          </p:nvCxnSpPr>
          <p:spPr>
            <a:xfrm flipH="1">
              <a:off x="1663700" y="2343150"/>
              <a:ext cx="3594100" cy="4095750"/>
            </a:xfrm>
            <a:prstGeom prst="line">
              <a:avLst/>
            </a:prstGeom>
            <a:ln w="146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233612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par>
                                <p:cTn id="13" presetID="10" presetClass="exit" presetSubtype="0" fill="hold" grpId="1" nodeType="withEffect">
                                  <p:stCondLst>
                                    <p:cond delay="0"/>
                                  </p:stCondLst>
                                  <p:childTnLst>
                                    <p:animEffect transition="out" filter="fade">
                                      <p:cBhvr>
                                        <p:cTn id="14" dur="2000"/>
                                        <p:tgtEl>
                                          <p:spTgt spid="8"/>
                                        </p:tgtEl>
                                      </p:cBhvr>
                                    </p:animEffect>
                                    <p:set>
                                      <p:cBhvr>
                                        <p:cTn id="15" dur="1" fill="hold">
                                          <p:stCondLst>
                                            <p:cond delay="1999"/>
                                          </p:stCondLst>
                                        </p:cTn>
                                        <p:tgtEl>
                                          <p:spTgt spid="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DF368-28CD-49BD-9FCE-3049ADEABDB7}"/>
              </a:ext>
            </a:extLst>
          </p:cNvPr>
          <p:cNvSpPr>
            <a:spLocks noGrp="1"/>
          </p:cNvSpPr>
          <p:nvPr>
            <p:ph type="title"/>
          </p:nvPr>
        </p:nvSpPr>
        <p:spPr/>
        <p:txBody>
          <a:bodyPr/>
          <a:lstStyle/>
          <a:p>
            <a:r>
              <a:rPr lang="en-US" dirty="0"/>
              <a:t>How Do We Modernize?</a:t>
            </a:r>
          </a:p>
        </p:txBody>
      </p:sp>
      <p:sp>
        <p:nvSpPr>
          <p:cNvPr id="3" name="Text Placeholder 2">
            <a:extLst>
              <a:ext uri="{FF2B5EF4-FFF2-40B4-BE49-F238E27FC236}">
                <a16:creationId xmlns:a16="http://schemas.microsoft.com/office/drawing/2014/main" id="{CBC9B7D5-8D49-4590-9215-6EBEEC886470}"/>
              </a:ext>
            </a:extLst>
          </p:cNvPr>
          <p:cNvSpPr>
            <a:spLocks noGrp="1"/>
          </p:cNvSpPr>
          <p:nvPr>
            <p:ph type="body" idx="1"/>
          </p:nvPr>
        </p:nvSpPr>
        <p:spPr/>
        <p:txBody>
          <a:bodyPr/>
          <a:lstStyle/>
          <a:p>
            <a:r>
              <a:rPr lang="en-US" dirty="0"/>
              <a:t>Practical Steps To Software Sanity</a:t>
            </a:r>
          </a:p>
        </p:txBody>
      </p:sp>
    </p:spTree>
    <p:extLst>
      <p:ext uri="{BB962C8B-B14F-4D97-AF65-F5344CB8AC3E}">
        <p14:creationId xmlns:p14="http://schemas.microsoft.com/office/powerpoint/2010/main" val="3213159512"/>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87BC6-B978-4A88-B5A8-C3C5FB6EA10B}"/>
              </a:ext>
            </a:extLst>
          </p:cNvPr>
          <p:cNvSpPr>
            <a:spLocks noGrp="1"/>
          </p:cNvSpPr>
          <p:nvPr>
            <p:ph type="title"/>
          </p:nvPr>
        </p:nvSpPr>
        <p:spPr>
          <a:xfrm>
            <a:off x="1141413" y="609600"/>
            <a:ext cx="9905998" cy="5422900"/>
          </a:xfrm>
        </p:spPr>
        <p:txBody>
          <a:bodyPr>
            <a:normAutofit/>
          </a:bodyPr>
          <a:lstStyle/>
          <a:p>
            <a:pPr algn="ctr"/>
            <a:r>
              <a:rPr lang="en-US" sz="4400" dirty="0"/>
              <a:t>Who likes to take Vacations?</a:t>
            </a:r>
          </a:p>
        </p:txBody>
      </p:sp>
    </p:spTree>
    <p:extLst>
      <p:ext uri="{BB962C8B-B14F-4D97-AF65-F5344CB8AC3E}">
        <p14:creationId xmlns:p14="http://schemas.microsoft.com/office/powerpoint/2010/main" val="3496939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FC5C8C0-D3F5-48EC-BAA2-E49E797EC675}"/>
              </a:ext>
            </a:extLst>
          </p:cNvPr>
          <p:cNvPicPr>
            <a:picLocks noChangeAspect="1"/>
          </p:cNvPicPr>
          <p:nvPr/>
        </p:nvPicPr>
        <p:blipFill>
          <a:blip r:embed="rId3"/>
          <a:stretch>
            <a:fillRect/>
          </a:stretch>
        </p:blipFill>
        <p:spPr>
          <a:xfrm>
            <a:off x="869950" y="0"/>
            <a:ext cx="11366500" cy="6858000"/>
          </a:xfrm>
          <a:prstGeom prst="rect">
            <a:avLst/>
          </a:prstGeom>
        </p:spPr>
      </p:pic>
      <p:grpSp>
        <p:nvGrpSpPr>
          <p:cNvPr id="157" name="Group 156">
            <a:extLst>
              <a:ext uri="{FF2B5EF4-FFF2-40B4-BE49-F238E27FC236}">
                <a16:creationId xmlns:a16="http://schemas.microsoft.com/office/drawing/2014/main" id="{DB5C8759-DE4F-4C92-A186-35439239407A}"/>
              </a:ext>
            </a:extLst>
          </p:cNvPr>
          <p:cNvGrpSpPr/>
          <p:nvPr/>
        </p:nvGrpSpPr>
        <p:grpSpPr>
          <a:xfrm>
            <a:off x="1581637" y="0"/>
            <a:ext cx="10661580" cy="5520410"/>
            <a:chOff x="1581637" y="0"/>
            <a:chExt cx="10661580" cy="5520410"/>
          </a:xfrm>
        </p:grpSpPr>
        <p:sp>
          <p:nvSpPr>
            <p:cNvPr id="18" name="TextBox 17">
              <a:extLst>
                <a:ext uri="{FF2B5EF4-FFF2-40B4-BE49-F238E27FC236}">
                  <a16:creationId xmlns:a16="http://schemas.microsoft.com/office/drawing/2014/main" id="{74FDDF9A-1639-4085-A1B5-91F0313CB404}"/>
                </a:ext>
              </a:extLst>
            </p:cNvPr>
            <p:cNvSpPr txBox="1"/>
            <p:nvPr/>
          </p:nvSpPr>
          <p:spPr>
            <a:xfrm>
              <a:off x="1581637" y="1715466"/>
              <a:ext cx="1380506" cy="338554"/>
            </a:xfrm>
            <a:prstGeom prst="rect">
              <a:avLst/>
            </a:prstGeom>
            <a:noFill/>
          </p:spPr>
          <p:txBody>
            <a:bodyPr wrap="none" rtlCol="0">
              <a:spAutoFit/>
            </a:bodyPr>
            <a:lstStyle/>
            <a:p>
              <a:r>
                <a:rPr lang="en-US" sz="1600" b="1" dirty="0">
                  <a:ln>
                    <a:solidFill>
                      <a:sysClr val="windowText" lastClr="000000"/>
                    </a:solidFill>
                  </a:ln>
                  <a:solidFill>
                    <a:schemeClr val="bg1"/>
                  </a:solidFill>
                  <a:latin typeface="Comic Sans MS" panose="030F0702030302020204" pitchFamily="66" charset="0"/>
                </a:rPr>
                <a:t>Hoover</a:t>
              </a:r>
              <a:r>
                <a:rPr lang="en-US" sz="1600" b="1" dirty="0">
                  <a:ln>
                    <a:solidFill>
                      <a:sysClr val="windowText" lastClr="000000"/>
                    </a:solidFill>
                  </a:ln>
                  <a:solidFill>
                    <a:srgbClr val="00B050"/>
                  </a:solidFill>
                  <a:latin typeface="Comic Sans MS" panose="030F0702030302020204" pitchFamily="66" charset="0"/>
                </a:rPr>
                <a:t> </a:t>
              </a:r>
              <a:r>
                <a:rPr lang="en-US" sz="1600" b="1" dirty="0">
                  <a:ln>
                    <a:solidFill>
                      <a:sysClr val="windowText" lastClr="000000"/>
                    </a:solidFill>
                  </a:ln>
                  <a:solidFill>
                    <a:schemeClr val="bg1"/>
                  </a:solidFill>
                  <a:latin typeface="Comic Sans MS" panose="030F0702030302020204" pitchFamily="66" charset="0"/>
                </a:rPr>
                <a:t>Dam</a:t>
              </a:r>
            </a:p>
          </p:txBody>
        </p:sp>
        <p:sp>
          <p:nvSpPr>
            <p:cNvPr id="8" name="Oval 7">
              <a:extLst>
                <a:ext uri="{FF2B5EF4-FFF2-40B4-BE49-F238E27FC236}">
                  <a16:creationId xmlns:a16="http://schemas.microsoft.com/office/drawing/2014/main" id="{580B926B-B7E5-4108-96E3-A531BE514857}"/>
                </a:ext>
              </a:extLst>
            </p:cNvPr>
            <p:cNvSpPr/>
            <p:nvPr/>
          </p:nvSpPr>
          <p:spPr>
            <a:xfrm>
              <a:off x="5886450" y="2019300"/>
              <a:ext cx="1301750" cy="539750"/>
            </a:xfrm>
            <a:prstGeom prst="ellipse">
              <a:avLst/>
            </a:prstGeom>
            <a:noFill/>
            <a:ln w="5715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7EB19FC-DD1A-45E7-82F6-83DEE9457B2B}"/>
                </a:ext>
              </a:extLst>
            </p:cNvPr>
            <p:cNvSpPr/>
            <p:nvPr/>
          </p:nvSpPr>
          <p:spPr>
            <a:xfrm>
              <a:off x="7143946" y="3530600"/>
              <a:ext cx="180779" cy="178677"/>
            </a:xfrm>
            <a:prstGeom prst="ellipse">
              <a:avLst/>
            </a:prstGeom>
            <a:noFill/>
            <a:ln w="5715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F63F3B4-CFA1-4319-9BA1-5527CBFA4EEE}"/>
                </a:ext>
              </a:extLst>
            </p:cNvPr>
            <p:cNvSpPr/>
            <p:nvPr/>
          </p:nvSpPr>
          <p:spPr>
            <a:xfrm>
              <a:off x="10872666" y="1979537"/>
              <a:ext cx="1301750" cy="579513"/>
            </a:xfrm>
            <a:prstGeom prst="ellipse">
              <a:avLst/>
            </a:prstGeom>
            <a:noFill/>
            <a:ln w="5715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3397BF3-E081-4871-9F04-D68F1DD355A8}"/>
                </a:ext>
              </a:extLst>
            </p:cNvPr>
            <p:cNvSpPr/>
            <p:nvPr/>
          </p:nvSpPr>
          <p:spPr>
            <a:xfrm>
              <a:off x="1900994" y="2145665"/>
              <a:ext cx="300990" cy="287020"/>
            </a:xfrm>
            <a:prstGeom prst="ellipse">
              <a:avLst/>
            </a:prstGeom>
            <a:noFill/>
            <a:ln w="5715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973E689-625D-4F86-A204-9359F961B931}"/>
                </a:ext>
              </a:extLst>
            </p:cNvPr>
            <p:cNvSpPr txBox="1"/>
            <p:nvPr/>
          </p:nvSpPr>
          <p:spPr>
            <a:xfrm>
              <a:off x="5856421" y="1688515"/>
              <a:ext cx="1531188" cy="338554"/>
            </a:xfrm>
            <a:prstGeom prst="rect">
              <a:avLst/>
            </a:prstGeom>
            <a:noFill/>
          </p:spPr>
          <p:txBody>
            <a:bodyPr wrap="none" rtlCol="0">
              <a:spAutoFit/>
            </a:bodyPr>
            <a:lstStyle/>
            <a:p>
              <a:r>
                <a:rPr lang="en-US" sz="1600" b="1" dirty="0">
                  <a:ln>
                    <a:solidFill>
                      <a:sysClr val="windowText" lastClr="000000"/>
                    </a:solidFill>
                  </a:ln>
                  <a:solidFill>
                    <a:schemeClr val="bg1"/>
                  </a:solidFill>
                  <a:latin typeface="Comic Sans MS" panose="030F0702030302020204" pitchFamily="66" charset="0"/>
                </a:rPr>
                <a:t>Grand Canyon</a:t>
              </a:r>
            </a:p>
          </p:txBody>
        </p:sp>
        <p:sp>
          <p:nvSpPr>
            <p:cNvPr id="19" name="TextBox 18">
              <a:extLst>
                <a:ext uri="{FF2B5EF4-FFF2-40B4-BE49-F238E27FC236}">
                  <a16:creationId xmlns:a16="http://schemas.microsoft.com/office/drawing/2014/main" id="{0EA499B1-44DA-4549-9330-BE8669D2AA4E}"/>
                </a:ext>
              </a:extLst>
            </p:cNvPr>
            <p:cNvSpPr txBox="1"/>
            <p:nvPr/>
          </p:nvSpPr>
          <p:spPr>
            <a:xfrm>
              <a:off x="5380630" y="3189373"/>
              <a:ext cx="2093843" cy="338554"/>
            </a:xfrm>
            <a:prstGeom prst="rect">
              <a:avLst/>
            </a:prstGeom>
            <a:noFill/>
          </p:spPr>
          <p:txBody>
            <a:bodyPr wrap="none" rtlCol="0">
              <a:spAutoFit/>
            </a:bodyPr>
            <a:lstStyle/>
            <a:p>
              <a:r>
                <a:rPr lang="en-US" sz="1600" b="1" dirty="0">
                  <a:ln>
                    <a:solidFill>
                      <a:sysClr val="windowText" lastClr="000000"/>
                    </a:solidFill>
                  </a:ln>
                  <a:solidFill>
                    <a:schemeClr val="bg1"/>
                  </a:solidFill>
                  <a:latin typeface="Comic Sans MS" panose="030F0702030302020204" pitchFamily="66" charset="0"/>
                </a:rPr>
                <a:t>Lowell Observatory</a:t>
              </a:r>
            </a:p>
          </p:txBody>
        </p:sp>
        <p:sp>
          <p:nvSpPr>
            <p:cNvPr id="20" name="TextBox 19">
              <a:extLst>
                <a:ext uri="{FF2B5EF4-FFF2-40B4-BE49-F238E27FC236}">
                  <a16:creationId xmlns:a16="http://schemas.microsoft.com/office/drawing/2014/main" id="{898676AD-48DA-4F2E-AEC0-71B151188358}"/>
                </a:ext>
              </a:extLst>
            </p:cNvPr>
            <p:cNvSpPr txBox="1"/>
            <p:nvPr/>
          </p:nvSpPr>
          <p:spPr>
            <a:xfrm>
              <a:off x="10253212" y="1599708"/>
              <a:ext cx="1879041" cy="338554"/>
            </a:xfrm>
            <a:prstGeom prst="rect">
              <a:avLst/>
            </a:prstGeom>
            <a:noFill/>
          </p:spPr>
          <p:txBody>
            <a:bodyPr wrap="none" rtlCol="0">
              <a:spAutoFit/>
            </a:bodyPr>
            <a:lstStyle/>
            <a:p>
              <a:r>
                <a:rPr lang="en-US" sz="1600" b="1" dirty="0">
                  <a:ln>
                    <a:solidFill>
                      <a:sysClr val="windowText" lastClr="000000"/>
                    </a:solidFill>
                  </a:ln>
                  <a:solidFill>
                    <a:schemeClr val="bg1"/>
                  </a:solidFill>
                  <a:latin typeface="Comic Sans MS" panose="030F0702030302020204" pitchFamily="66" charset="0"/>
                </a:rPr>
                <a:t>Canyon de Shelly</a:t>
              </a:r>
            </a:p>
          </p:txBody>
        </p:sp>
        <p:sp>
          <p:nvSpPr>
            <p:cNvPr id="23" name="Oval 22">
              <a:extLst>
                <a:ext uri="{FF2B5EF4-FFF2-40B4-BE49-F238E27FC236}">
                  <a16:creationId xmlns:a16="http://schemas.microsoft.com/office/drawing/2014/main" id="{0ECF548D-748B-4F09-ACCB-A1AD0DD9D63D}"/>
                </a:ext>
              </a:extLst>
            </p:cNvPr>
            <p:cNvSpPr/>
            <p:nvPr/>
          </p:nvSpPr>
          <p:spPr>
            <a:xfrm>
              <a:off x="6843908" y="4619186"/>
              <a:ext cx="180779" cy="178677"/>
            </a:xfrm>
            <a:prstGeom prst="ellipse">
              <a:avLst/>
            </a:prstGeom>
            <a:noFill/>
            <a:ln w="5715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F342650-1F48-4B49-9A16-41A4567EB210}"/>
                </a:ext>
              </a:extLst>
            </p:cNvPr>
            <p:cNvSpPr txBox="1"/>
            <p:nvPr/>
          </p:nvSpPr>
          <p:spPr>
            <a:xfrm>
              <a:off x="6276200" y="4803209"/>
              <a:ext cx="2097049" cy="338554"/>
            </a:xfrm>
            <a:prstGeom prst="rect">
              <a:avLst/>
            </a:prstGeom>
            <a:noFill/>
          </p:spPr>
          <p:txBody>
            <a:bodyPr wrap="none" rtlCol="0">
              <a:spAutoFit/>
            </a:bodyPr>
            <a:lstStyle/>
            <a:p>
              <a:r>
                <a:rPr lang="en-US" sz="1600" b="1" dirty="0">
                  <a:ln>
                    <a:solidFill>
                      <a:sysClr val="windowText" lastClr="000000"/>
                    </a:solidFill>
                  </a:ln>
                  <a:solidFill>
                    <a:schemeClr val="bg1"/>
                  </a:solidFill>
                  <a:latin typeface="Comic Sans MS" panose="030F0702030302020204" pitchFamily="66" charset="0"/>
                </a:rPr>
                <a:t>Out of Africa Park</a:t>
              </a:r>
            </a:p>
          </p:txBody>
        </p:sp>
        <p:sp>
          <p:nvSpPr>
            <p:cNvPr id="27" name="Oval 26">
              <a:extLst>
                <a:ext uri="{FF2B5EF4-FFF2-40B4-BE49-F238E27FC236}">
                  <a16:creationId xmlns:a16="http://schemas.microsoft.com/office/drawing/2014/main" id="{4B661895-414D-40CA-8B41-A67C0A801C19}"/>
                </a:ext>
              </a:extLst>
            </p:cNvPr>
            <p:cNvSpPr/>
            <p:nvPr/>
          </p:nvSpPr>
          <p:spPr>
            <a:xfrm>
              <a:off x="7472558" y="5266886"/>
              <a:ext cx="180779" cy="178677"/>
            </a:xfrm>
            <a:prstGeom prst="ellipse">
              <a:avLst/>
            </a:prstGeom>
            <a:noFill/>
            <a:ln w="5715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ECD52E4-DD2F-4BAC-AB3D-28FAD5FDE066}"/>
                </a:ext>
              </a:extLst>
            </p:cNvPr>
            <p:cNvSpPr txBox="1"/>
            <p:nvPr/>
          </p:nvSpPr>
          <p:spPr>
            <a:xfrm>
              <a:off x="7714993" y="5181856"/>
              <a:ext cx="1659429" cy="338554"/>
            </a:xfrm>
            <a:prstGeom prst="rect">
              <a:avLst/>
            </a:prstGeom>
            <a:noFill/>
          </p:spPr>
          <p:txBody>
            <a:bodyPr wrap="none" rtlCol="0">
              <a:spAutoFit/>
            </a:bodyPr>
            <a:lstStyle/>
            <a:p>
              <a:r>
                <a:rPr lang="en-US" sz="1600" b="1" dirty="0">
                  <a:ln>
                    <a:solidFill>
                      <a:sysClr val="windowText" lastClr="000000"/>
                    </a:solidFill>
                  </a:ln>
                  <a:solidFill>
                    <a:schemeClr val="bg1"/>
                  </a:solidFill>
                  <a:latin typeface="Comic Sans MS" panose="030F0702030302020204" pitchFamily="66" charset="0"/>
                </a:rPr>
                <a:t>Natural Bridge</a:t>
              </a:r>
            </a:p>
          </p:txBody>
        </p:sp>
        <p:sp>
          <p:nvSpPr>
            <p:cNvPr id="29" name="Oval 28">
              <a:extLst>
                <a:ext uri="{FF2B5EF4-FFF2-40B4-BE49-F238E27FC236}">
                  <a16:creationId xmlns:a16="http://schemas.microsoft.com/office/drawing/2014/main" id="{03748FAC-00D8-4A2D-8896-CA9C544D381F}"/>
                </a:ext>
              </a:extLst>
            </p:cNvPr>
            <p:cNvSpPr/>
            <p:nvPr/>
          </p:nvSpPr>
          <p:spPr>
            <a:xfrm>
              <a:off x="8139308" y="4106862"/>
              <a:ext cx="180779" cy="178677"/>
            </a:xfrm>
            <a:prstGeom prst="ellipse">
              <a:avLst/>
            </a:prstGeom>
            <a:noFill/>
            <a:ln w="5715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TextBox 29">
              <a:extLst>
                <a:ext uri="{FF2B5EF4-FFF2-40B4-BE49-F238E27FC236}">
                  <a16:creationId xmlns:a16="http://schemas.microsoft.com/office/drawing/2014/main" id="{D8F57093-2A24-4BBA-AAB7-EBD24A0E3A57}"/>
                </a:ext>
              </a:extLst>
            </p:cNvPr>
            <p:cNvSpPr txBox="1"/>
            <p:nvPr/>
          </p:nvSpPr>
          <p:spPr>
            <a:xfrm>
              <a:off x="7714993" y="4325632"/>
              <a:ext cx="1640193" cy="338554"/>
            </a:xfrm>
            <a:prstGeom prst="rect">
              <a:avLst/>
            </a:prstGeom>
            <a:noFill/>
          </p:spPr>
          <p:txBody>
            <a:bodyPr wrap="none" rtlCol="0">
              <a:spAutoFit/>
            </a:bodyPr>
            <a:lstStyle/>
            <a:p>
              <a:r>
                <a:rPr lang="en-US" sz="1600" b="1" dirty="0">
                  <a:ln>
                    <a:solidFill>
                      <a:sysClr val="windowText" lastClr="000000"/>
                    </a:solidFill>
                  </a:ln>
                  <a:solidFill>
                    <a:schemeClr val="bg1"/>
                  </a:solidFill>
                  <a:latin typeface="Comic Sans MS" panose="030F0702030302020204" pitchFamily="66" charset="0"/>
                </a:rPr>
                <a:t>Meteor Crater</a:t>
              </a:r>
            </a:p>
          </p:txBody>
        </p:sp>
        <p:sp>
          <p:nvSpPr>
            <p:cNvPr id="35" name="Oval 34">
              <a:extLst>
                <a:ext uri="{FF2B5EF4-FFF2-40B4-BE49-F238E27FC236}">
                  <a16:creationId xmlns:a16="http://schemas.microsoft.com/office/drawing/2014/main" id="{0795AE16-1C2E-4998-B788-4C8A439D7E84}"/>
                </a:ext>
              </a:extLst>
            </p:cNvPr>
            <p:cNvSpPr/>
            <p:nvPr/>
          </p:nvSpPr>
          <p:spPr>
            <a:xfrm>
              <a:off x="9072562" y="319599"/>
              <a:ext cx="1301750" cy="579513"/>
            </a:xfrm>
            <a:prstGeom prst="ellipse">
              <a:avLst/>
            </a:prstGeom>
            <a:noFill/>
            <a:ln w="5715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F4376DB-CACF-4B0E-94B5-72629AA3A41B}"/>
                </a:ext>
              </a:extLst>
            </p:cNvPr>
            <p:cNvSpPr txBox="1"/>
            <p:nvPr/>
          </p:nvSpPr>
          <p:spPr>
            <a:xfrm>
              <a:off x="8783916" y="939205"/>
              <a:ext cx="1848583" cy="338554"/>
            </a:xfrm>
            <a:prstGeom prst="rect">
              <a:avLst/>
            </a:prstGeom>
            <a:noFill/>
          </p:spPr>
          <p:txBody>
            <a:bodyPr wrap="none" rtlCol="0">
              <a:spAutoFit/>
            </a:bodyPr>
            <a:lstStyle/>
            <a:p>
              <a:r>
                <a:rPr lang="en-US" sz="1600" b="1" dirty="0">
                  <a:ln>
                    <a:solidFill>
                      <a:sysClr val="windowText" lastClr="000000"/>
                    </a:solidFill>
                  </a:ln>
                  <a:solidFill>
                    <a:schemeClr val="bg1"/>
                  </a:solidFill>
                  <a:latin typeface="Comic Sans MS" panose="030F0702030302020204" pitchFamily="66" charset="0"/>
                </a:rPr>
                <a:t>Monument Valley</a:t>
              </a:r>
            </a:p>
          </p:txBody>
        </p:sp>
        <p:sp>
          <p:nvSpPr>
            <p:cNvPr id="37" name="Oval 36">
              <a:extLst>
                <a:ext uri="{FF2B5EF4-FFF2-40B4-BE49-F238E27FC236}">
                  <a16:creationId xmlns:a16="http://schemas.microsoft.com/office/drawing/2014/main" id="{ECB55FF3-2F99-4BCA-9C56-8EE631C722E9}"/>
                </a:ext>
              </a:extLst>
            </p:cNvPr>
            <p:cNvSpPr/>
            <p:nvPr/>
          </p:nvSpPr>
          <p:spPr>
            <a:xfrm>
              <a:off x="5167395" y="3597287"/>
              <a:ext cx="180779" cy="178677"/>
            </a:xfrm>
            <a:prstGeom prst="ellipse">
              <a:avLst/>
            </a:prstGeom>
            <a:noFill/>
            <a:ln w="5715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DF576D54-0501-468A-B998-A9A74428ACB7}"/>
                </a:ext>
              </a:extLst>
            </p:cNvPr>
            <p:cNvSpPr txBox="1"/>
            <p:nvPr/>
          </p:nvSpPr>
          <p:spPr>
            <a:xfrm>
              <a:off x="3837920" y="3756928"/>
              <a:ext cx="2018501" cy="338554"/>
            </a:xfrm>
            <a:prstGeom prst="rect">
              <a:avLst/>
            </a:prstGeom>
            <a:noFill/>
          </p:spPr>
          <p:txBody>
            <a:bodyPr wrap="none" rtlCol="0">
              <a:spAutoFit/>
            </a:bodyPr>
            <a:lstStyle/>
            <a:p>
              <a:r>
                <a:rPr lang="en-US" sz="1600" b="1" dirty="0">
                  <a:ln>
                    <a:solidFill>
                      <a:sysClr val="windowText" lastClr="000000"/>
                    </a:solidFill>
                  </a:ln>
                  <a:solidFill>
                    <a:schemeClr val="bg1"/>
                  </a:solidFill>
                  <a:latin typeface="Comic Sans MS" panose="030F0702030302020204" pitchFamily="66" charset="0"/>
                </a:rPr>
                <a:t>“Radiator Springs”</a:t>
              </a:r>
            </a:p>
          </p:txBody>
        </p:sp>
        <p:sp>
          <p:nvSpPr>
            <p:cNvPr id="46" name="Oval 45">
              <a:extLst>
                <a:ext uri="{FF2B5EF4-FFF2-40B4-BE49-F238E27FC236}">
                  <a16:creationId xmlns:a16="http://schemas.microsoft.com/office/drawing/2014/main" id="{BC0AD77D-47CE-4F1C-A716-1EAC16D4DCB5}"/>
                </a:ext>
              </a:extLst>
            </p:cNvPr>
            <p:cNvSpPr/>
            <p:nvPr/>
          </p:nvSpPr>
          <p:spPr>
            <a:xfrm>
              <a:off x="7767011" y="1056132"/>
              <a:ext cx="180779" cy="178677"/>
            </a:xfrm>
            <a:prstGeom prst="ellipse">
              <a:avLst/>
            </a:prstGeom>
            <a:noFill/>
            <a:ln w="5715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ACD7EE0-0C97-43B7-8B71-8D755EF1423C}"/>
                </a:ext>
              </a:extLst>
            </p:cNvPr>
            <p:cNvSpPr txBox="1"/>
            <p:nvPr/>
          </p:nvSpPr>
          <p:spPr>
            <a:xfrm>
              <a:off x="7355921" y="1294412"/>
              <a:ext cx="1725152" cy="338554"/>
            </a:xfrm>
            <a:prstGeom prst="rect">
              <a:avLst/>
            </a:prstGeom>
            <a:noFill/>
          </p:spPr>
          <p:txBody>
            <a:bodyPr wrap="none" rtlCol="0">
              <a:spAutoFit/>
            </a:bodyPr>
            <a:lstStyle/>
            <a:p>
              <a:r>
                <a:rPr lang="en-US" sz="1600" b="1" dirty="0">
                  <a:ln>
                    <a:solidFill>
                      <a:sysClr val="windowText" lastClr="000000"/>
                    </a:solidFill>
                  </a:ln>
                  <a:solidFill>
                    <a:schemeClr val="bg1"/>
                  </a:solidFill>
                  <a:latin typeface="Comic Sans MS" panose="030F0702030302020204" pitchFamily="66" charset="0"/>
                </a:rPr>
                <a:t>Antelope Valley</a:t>
              </a:r>
            </a:p>
          </p:txBody>
        </p:sp>
        <p:sp>
          <p:nvSpPr>
            <p:cNvPr id="48" name="Oval 47">
              <a:extLst>
                <a:ext uri="{FF2B5EF4-FFF2-40B4-BE49-F238E27FC236}">
                  <a16:creationId xmlns:a16="http://schemas.microsoft.com/office/drawing/2014/main" id="{2B810B6E-201F-4CCE-A749-F8C7417A4DD6}"/>
                </a:ext>
              </a:extLst>
            </p:cNvPr>
            <p:cNvSpPr/>
            <p:nvPr/>
          </p:nvSpPr>
          <p:spPr>
            <a:xfrm>
              <a:off x="11508881" y="634857"/>
              <a:ext cx="180779" cy="178677"/>
            </a:xfrm>
            <a:prstGeom prst="ellipse">
              <a:avLst/>
            </a:prstGeom>
            <a:noFill/>
            <a:ln w="5715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A6F186D0-DEE2-419F-93DB-23B59BC71621}"/>
                </a:ext>
              </a:extLst>
            </p:cNvPr>
            <p:cNvSpPr txBox="1"/>
            <p:nvPr/>
          </p:nvSpPr>
          <p:spPr>
            <a:xfrm>
              <a:off x="10774545" y="974822"/>
              <a:ext cx="1468672" cy="338554"/>
            </a:xfrm>
            <a:prstGeom prst="rect">
              <a:avLst/>
            </a:prstGeom>
            <a:noFill/>
          </p:spPr>
          <p:txBody>
            <a:bodyPr wrap="none" rtlCol="0">
              <a:spAutoFit/>
            </a:bodyPr>
            <a:lstStyle/>
            <a:p>
              <a:r>
                <a:rPr lang="en-US" sz="1600" b="1" dirty="0">
                  <a:ln>
                    <a:solidFill>
                      <a:sysClr val="windowText" lastClr="000000"/>
                    </a:solidFill>
                  </a:ln>
                  <a:solidFill>
                    <a:schemeClr val="bg1"/>
                  </a:solidFill>
                  <a:latin typeface="Comic Sans MS" panose="030F0702030302020204" pitchFamily="66" charset="0"/>
                </a:rPr>
                <a:t>Four Corners</a:t>
              </a:r>
            </a:p>
          </p:txBody>
        </p:sp>
        <p:sp>
          <p:nvSpPr>
            <p:cNvPr id="50" name="Oval 49">
              <a:extLst>
                <a:ext uri="{FF2B5EF4-FFF2-40B4-BE49-F238E27FC236}">
                  <a16:creationId xmlns:a16="http://schemas.microsoft.com/office/drawing/2014/main" id="{22535559-A806-4513-B547-9016789256A6}"/>
                </a:ext>
              </a:extLst>
            </p:cNvPr>
            <p:cNvSpPr/>
            <p:nvPr/>
          </p:nvSpPr>
          <p:spPr>
            <a:xfrm>
              <a:off x="12013205" y="0"/>
              <a:ext cx="180779" cy="178677"/>
            </a:xfrm>
            <a:prstGeom prst="ellipse">
              <a:avLst/>
            </a:prstGeom>
            <a:noFill/>
            <a:ln w="5715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A78B1A55-0B7E-4248-AC44-8D0E9388EDAD}"/>
                </a:ext>
              </a:extLst>
            </p:cNvPr>
            <p:cNvSpPr txBox="1"/>
            <p:nvPr/>
          </p:nvSpPr>
          <p:spPr>
            <a:xfrm>
              <a:off x="10656094" y="88094"/>
              <a:ext cx="1372492" cy="338554"/>
            </a:xfrm>
            <a:prstGeom prst="rect">
              <a:avLst/>
            </a:prstGeom>
            <a:noFill/>
          </p:spPr>
          <p:txBody>
            <a:bodyPr wrap="none" rtlCol="0">
              <a:spAutoFit/>
            </a:bodyPr>
            <a:lstStyle/>
            <a:p>
              <a:r>
                <a:rPr lang="en-US" sz="1600" b="1" dirty="0">
                  <a:ln>
                    <a:solidFill>
                      <a:sysClr val="windowText" lastClr="000000"/>
                    </a:solidFill>
                  </a:ln>
                  <a:solidFill>
                    <a:schemeClr val="bg1"/>
                  </a:solidFill>
                  <a:latin typeface="Comic Sans MS" panose="030F0702030302020204" pitchFamily="66" charset="0"/>
                </a:rPr>
                <a:t>Mesa Verde</a:t>
              </a:r>
            </a:p>
          </p:txBody>
        </p:sp>
        <p:sp>
          <p:nvSpPr>
            <p:cNvPr id="52" name="Oval 51">
              <a:extLst>
                <a:ext uri="{FF2B5EF4-FFF2-40B4-BE49-F238E27FC236}">
                  <a16:creationId xmlns:a16="http://schemas.microsoft.com/office/drawing/2014/main" id="{FAE56CFB-D4C7-4B60-9F8A-6F2595F57C29}"/>
                </a:ext>
              </a:extLst>
            </p:cNvPr>
            <p:cNvSpPr/>
            <p:nvPr/>
          </p:nvSpPr>
          <p:spPr>
            <a:xfrm>
              <a:off x="2432208" y="3949368"/>
              <a:ext cx="180779" cy="178677"/>
            </a:xfrm>
            <a:prstGeom prst="ellipse">
              <a:avLst/>
            </a:prstGeom>
            <a:noFill/>
            <a:ln w="5715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54C30F79-3E28-4BAE-865A-8C1FF0FCAC89}"/>
                </a:ext>
              </a:extLst>
            </p:cNvPr>
            <p:cNvSpPr txBox="1"/>
            <p:nvPr/>
          </p:nvSpPr>
          <p:spPr>
            <a:xfrm>
              <a:off x="2021118" y="4187648"/>
              <a:ext cx="1165704" cy="584775"/>
            </a:xfrm>
            <a:prstGeom prst="rect">
              <a:avLst/>
            </a:prstGeom>
            <a:noFill/>
          </p:spPr>
          <p:txBody>
            <a:bodyPr wrap="none" rtlCol="0">
              <a:spAutoFit/>
            </a:bodyPr>
            <a:lstStyle/>
            <a:p>
              <a:pPr algn="ctr"/>
              <a:r>
                <a:rPr lang="en-US" sz="1600" b="1" dirty="0" err="1">
                  <a:ln>
                    <a:solidFill>
                      <a:sysClr val="windowText" lastClr="000000"/>
                    </a:solidFill>
                  </a:ln>
                  <a:solidFill>
                    <a:schemeClr val="bg1"/>
                  </a:solidFill>
                  <a:latin typeface="Comic Sans MS" panose="030F0702030302020204" pitchFamily="66" charset="0"/>
                </a:rPr>
                <a:t>Oatman</a:t>
              </a:r>
              <a:br>
                <a:rPr lang="en-US" sz="1600" b="1" dirty="0">
                  <a:ln>
                    <a:solidFill>
                      <a:sysClr val="windowText" lastClr="000000"/>
                    </a:solidFill>
                  </a:ln>
                  <a:solidFill>
                    <a:schemeClr val="bg1"/>
                  </a:solidFill>
                  <a:latin typeface="Comic Sans MS" panose="030F0702030302020204" pitchFamily="66" charset="0"/>
                </a:rPr>
              </a:br>
              <a:r>
                <a:rPr lang="en-US" sz="1600" b="1" dirty="0">
                  <a:ln>
                    <a:solidFill>
                      <a:sysClr val="windowText" lastClr="000000"/>
                    </a:solidFill>
                  </a:ln>
                  <a:solidFill>
                    <a:schemeClr val="bg1"/>
                  </a:solidFill>
                  <a:latin typeface="Comic Sans MS" panose="030F0702030302020204" pitchFamily="66" charset="0"/>
                </a:rPr>
                <a:t>“Donkeys”</a:t>
              </a:r>
            </a:p>
          </p:txBody>
        </p:sp>
      </p:grpSp>
      <p:sp>
        <p:nvSpPr>
          <p:cNvPr id="58" name="Arrow: Right 57">
            <a:extLst>
              <a:ext uri="{FF2B5EF4-FFF2-40B4-BE49-F238E27FC236}">
                <a16:creationId xmlns:a16="http://schemas.microsoft.com/office/drawing/2014/main" id="{DDC5AEFB-501D-487E-BA73-FB4420D0E637}"/>
              </a:ext>
            </a:extLst>
          </p:cNvPr>
          <p:cNvSpPr/>
          <p:nvPr/>
        </p:nvSpPr>
        <p:spPr>
          <a:xfrm>
            <a:off x="5167395" y="6378746"/>
            <a:ext cx="928605" cy="33855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D6E3CC2C-AE19-4DFE-8387-E5C6EDEF4DC3}"/>
              </a:ext>
            </a:extLst>
          </p:cNvPr>
          <p:cNvSpPr/>
          <p:nvPr/>
        </p:nvSpPr>
        <p:spPr>
          <a:xfrm rot="5400000">
            <a:off x="975288" y="1190721"/>
            <a:ext cx="928605" cy="491746"/>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C830D397-4FDC-4449-9CD4-4F843A0CFD64}"/>
              </a:ext>
            </a:extLst>
          </p:cNvPr>
          <p:cNvSpPr txBox="1"/>
          <p:nvPr/>
        </p:nvSpPr>
        <p:spPr>
          <a:xfrm>
            <a:off x="2962143" y="6234526"/>
            <a:ext cx="2149948" cy="523220"/>
          </a:xfrm>
          <a:prstGeom prst="rect">
            <a:avLst/>
          </a:prstGeom>
          <a:noFill/>
        </p:spPr>
        <p:txBody>
          <a:bodyPr wrap="none" rtlCol="0">
            <a:spAutoFit/>
          </a:bodyPr>
          <a:lstStyle/>
          <a:p>
            <a:r>
              <a:rPr lang="en-US" sz="2800" b="1" dirty="0">
                <a:solidFill>
                  <a:schemeClr val="bg1"/>
                </a:solidFill>
                <a:latin typeface="Comic Sans MS" panose="030F0702030302020204" pitchFamily="66" charset="0"/>
              </a:rPr>
              <a:t>Start Here</a:t>
            </a:r>
          </a:p>
        </p:txBody>
      </p:sp>
      <p:sp>
        <p:nvSpPr>
          <p:cNvPr id="61" name="TextBox 60">
            <a:extLst>
              <a:ext uri="{FF2B5EF4-FFF2-40B4-BE49-F238E27FC236}">
                <a16:creationId xmlns:a16="http://schemas.microsoft.com/office/drawing/2014/main" id="{1EA10927-79DC-4A1C-A31F-FC08A1CF627B}"/>
              </a:ext>
            </a:extLst>
          </p:cNvPr>
          <p:cNvSpPr txBox="1"/>
          <p:nvPr/>
        </p:nvSpPr>
        <p:spPr>
          <a:xfrm>
            <a:off x="994335" y="353529"/>
            <a:ext cx="1813317" cy="523220"/>
          </a:xfrm>
          <a:prstGeom prst="rect">
            <a:avLst/>
          </a:prstGeom>
          <a:noFill/>
        </p:spPr>
        <p:txBody>
          <a:bodyPr wrap="none" rtlCol="0">
            <a:spAutoFit/>
          </a:bodyPr>
          <a:lstStyle/>
          <a:p>
            <a:r>
              <a:rPr lang="en-US" sz="2800" b="1" dirty="0">
                <a:solidFill>
                  <a:schemeClr val="bg1"/>
                </a:solidFill>
                <a:latin typeface="Comic Sans MS" panose="030F0702030302020204" pitchFamily="66" charset="0"/>
              </a:rPr>
              <a:t>End Here</a:t>
            </a:r>
          </a:p>
        </p:txBody>
      </p:sp>
      <p:grpSp>
        <p:nvGrpSpPr>
          <p:cNvPr id="158" name="Group 157">
            <a:extLst>
              <a:ext uri="{FF2B5EF4-FFF2-40B4-BE49-F238E27FC236}">
                <a16:creationId xmlns:a16="http://schemas.microsoft.com/office/drawing/2014/main" id="{DD20353B-417A-4B76-A6C3-03DA8F47E20A}"/>
              </a:ext>
            </a:extLst>
          </p:cNvPr>
          <p:cNvGrpSpPr/>
          <p:nvPr/>
        </p:nvGrpSpPr>
        <p:grpSpPr>
          <a:xfrm>
            <a:off x="1581637" y="0"/>
            <a:ext cx="10661580" cy="5520410"/>
            <a:chOff x="1581637" y="0"/>
            <a:chExt cx="10661580" cy="5520410"/>
          </a:xfrm>
        </p:grpSpPr>
        <p:sp>
          <p:nvSpPr>
            <p:cNvPr id="159" name="Oval 158">
              <a:extLst>
                <a:ext uri="{FF2B5EF4-FFF2-40B4-BE49-F238E27FC236}">
                  <a16:creationId xmlns:a16="http://schemas.microsoft.com/office/drawing/2014/main" id="{568565C7-2512-4908-9933-C6CD6545654C}"/>
                </a:ext>
              </a:extLst>
            </p:cNvPr>
            <p:cNvSpPr/>
            <p:nvPr/>
          </p:nvSpPr>
          <p:spPr>
            <a:xfrm>
              <a:off x="5886450" y="2019300"/>
              <a:ext cx="1301750" cy="539750"/>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C7D4247D-5B8A-4D2F-ADEC-30A87BB330E6}"/>
                </a:ext>
              </a:extLst>
            </p:cNvPr>
            <p:cNvSpPr/>
            <p:nvPr/>
          </p:nvSpPr>
          <p:spPr>
            <a:xfrm>
              <a:off x="7143946" y="3530600"/>
              <a:ext cx="180779" cy="178677"/>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C7C471CD-FF3D-4016-9A91-4E0D383FDDFF}"/>
                </a:ext>
              </a:extLst>
            </p:cNvPr>
            <p:cNvSpPr/>
            <p:nvPr/>
          </p:nvSpPr>
          <p:spPr>
            <a:xfrm>
              <a:off x="10872666" y="1979537"/>
              <a:ext cx="1301750" cy="579513"/>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AE3298E4-738E-4D57-9D98-1284385EEE83}"/>
                </a:ext>
              </a:extLst>
            </p:cNvPr>
            <p:cNvSpPr/>
            <p:nvPr/>
          </p:nvSpPr>
          <p:spPr>
            <a:xfrm>
              <a:off x="1900994" y="2145665"/>
              <a:ext cx="300990" cy="287020"/>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C20CE6DD-9688-4501-83ED-92D653ECCEAF}"/>
                </a:ext>
              </a:extLst>
            </p:cNvPr>
            <p:cNvSpPr txBox="1"/>
            <p:nvPr/>
          </p:nvSpPr>
          <p:spPr>
            <a:xfrm>
              <a:off x="5856421" y="1688515"/>
              <a:ext cx="1531188" cy="338554"/>
            </a:xfrm>
            <a:prstGeom prst="rect">
              <a:avLst/>
            </a:prstGeom>
            <a:noFill/>
          </p:spPr>
          <p:txBody>
            <a:bodyPr wrap="none" rtlCol="0">
              <a:spAutoFit/>
            </a:bodyPr>
            <a:lstStyle/>
            <a:p>
              <a:r>
                <a:rPr lang="en-US" sz="1600" b="1" dirty="0">
                  <a:ln>
                    <a:solidFill>
                      <a:sysClr val="windowText" lastClr="000000"/>
                    </a:solidFill>
                  </a:ln>
                  <a:solidFill>
                    <a:srgbClr val="00B050"/>
                  </a:solidFill>
                  <a:latin typeface="Comic Sans MS" panose="030F0702030302020204" pitchFamily="66" charset="0"/>
                </a:rPr>
                <a:t>Grand Canyon</a:t>
              </a:r>
            </a:p>
          </p:txBody>
        </p:sp>
        <p:sp>
          <p:nvSpPr>
            <p:cNvPr id="164" name="TextBox 163">
              <a:extLst>
                <a:ext uri="{FF2B5EF4-FFF2-40B4-BE49-F238E27FC236}">
                  <a16:creationId xmlns:a16="http://schemas.microsoft.com/office/drawing/2014/main" id="{F958E450-4703-4F0E-BD24-75733DCC0138}"/>
                </a:ext>
              </a:extLst>
            </p:cNvPr>
            <p:cNvSpPr txBox="1"/>
            <p:nvPr/>
          </p:nvSpPr>
          <p:spPr>
            <a:xfrm>
              <a:off x="1581637" y="1715466"/>
              <a:ext cx="1380506" cy="338554"/>
            </a:xfrm>
            <a:prstGeom prst="rect">
              <a:avLst/>
            </a:prstGeom>
            <a:noFill/>
          </p:spPr>
          <p:txBody>
            <a:bodyPr wrap="none" rtlCol="0">
              <a:spAutoFit/>
            </a:bodyPr>
            <a:lstStyle/>
            <a:p>
              <a:r>
                <a:rPr lang="en-US" sz="1600" b="1" dirty="0">
                  <a:ln>
                    <a:solidFill>
                      <a:sysClr val="windowText" lastClr="000000"/>
                    </a:solidFill>
                  </a:ln>
                  <a:solidFill>
                    <a:srgbClr val="00B050"/>
                  </a:solidFill>
                  <a:latin typeface="Comic Sans MS" panose="030F0702030302020204" pitchFamily="66" charset="0"/>
                </a:rPr>
                <a:t>Hoover Dam</a:t>
              </a:r>
            </a:p>
          </p:txBody>
        </p:sp>
        <p:sp>
          <p:nvSpPr>
            <p:cNvPr id="165" name="TextBox 164">
              <a:extLst>
                <a:ext uri="{FF2B5EF4-FFF2-40B4-BE49-F238E27FC236}">
                  <a16:creationId xmlns:a16="http://schemas.microsoft.com/office/drawing/2014/main" id="{35F54E52-DBD2-49D5-9E97-D3B70AB87F28}"/>
                </a:ext>
              </a:extLst>
            </p:cNvPr>
            <p:cNvSpPr txBox="1"/>
            <p:nvPr/>
          </p:nvSpPr>
          <p:spPr>
            <a:xfrm>
              <a:off x="5380630" y="3189373"/>
              <a:ext cx="2093843" cy="338554"/>
            </a:xfrm>
            <a:prstGeom prst="rect">
              <a:avLst/>
            </a:prstGeom>
            <a:noFill/>
          </p:spPr>
          <p:txBody>
            <a:bodyPr wrap="none" rtlCol="0">
              <a:spAutoFit/>
            </a:bodyPr>
            <a:lstStyle/>
            <a:p>
              <a:r>
                <a:rPr lang="en-US" sz="1600" b="1" dirty="0">
                  <a:ln>
                    <a:solidFill>
                      <a:sysClr val="windowText" lastClr="000000"/>
                    </a:solidFill>
                  </a:ln>
                  <a:solidFill>
                    <a:srgbClr val="00B050"/>
                  </a:solidFill>
                  <a:latin typeface="Comic Sans MS" panose="030F0702030302020204" pitchFamily="66" charset="0"/>
                </a:rPr>
                <a:t>Lowell Observatory</a:t>
              </a:r>
            </a:p>
          </p:txBody>
        </p:sp>
        <p:sp>
          <p:nvSpPr>
            <p:cNvPr id="166" name="TextBox 165">
              <a:extLst>
                <a:ext uri="{FF2B5EF4-FFF2-40B4-BE49-F238E27FC236}">
                  <a16:creationId xmlns:a16="http://schemas.microsoft.com/office/drawing/2014/main" id="{9081B83B-0E14-41F8-AD87-CD76347903EE}"/>
                </a:ext>
              </a:extLst>
            </p:cNvPr>
            <p:cNvSpPr txBox="1"/>
            <p:nvPr/>
          </p:nvSpPr>
          <p:spPr>
            <a:xfrm>
              <a:off x="10253212" y="1599708"/>
              <a:ext cx="1879041" cy="338554"/>
            </a:xfrm>
            <a:prstGeom prst="rect">
              <a:avLst/>
            </a:prstGeom>
            <a:noFill/>
          </p:spPr>
          <p:txBody>
            <a:bodyPr wrap="none" rtlCol="0">
              <a:spAutoFit/>
            </a:bodyPr>
            <a:lstStyle/>
            <a:p>
              <a:r>
                <a:rPr lang="en-US" sz="1600" b="1" dirty="0">
                  <a:ln>
                    <a:solidFill>
                      <a:sysClr val="windowText" lastClr="000000"/>
                    </a:solidFill>
                  </a:ln>
                  <a:solidFill>
                    <a:srgbClr val="00B050"/>
                  </a:solidFill>
                  <a:latin typeface="Comic Sans MS" panose="030F0702030302020204" pitchFamily="66" charset="0"/>
                </a:rPr>
                <a:t>Canyon de Shelly</a:t>
              </a:r>
            </a:p>
          </p:txBody>
        </p:sp>
        <p:sp>
          <p:nvSpPr>
            <p:cNvPr id="167" name="Oval 166">
              <a:extLst>
                <a:ext uri="{FF2B5EF4-FFF2-40B4-BE49-F238E27FC236}">
                  <a16:creationId xmlns:a16="http://schemas.microsoft.com/office/drawing/2014/main" id="{F104828D-9A6A-4996-BB8E-08E3C85188BC}"/>
                </a:ext>
              </a:extLst>
            </p:cNvPr>
            <p:cNvSpPr/>
            <p:nvPr/>
          </p:nvSpPr>
          <p:spPr>
            <a:xfrm>
              <a:off x="6843908" y="4619186"/>
              <a:ext cx="180779" cy="178677"/>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24A5DA9C-4932-4C2B-8659-C87EF83B5D83}"/>
                </a:ext>
              </a:extLst>
            </p:cNvPr>
            <p:cNvSpPr txBox="1"/>
            <p:nvPr/>
          </p:nvSpPr>
          <p:spPr>
            <a:xfrm>
              <a:off x="6276200" y="4803209"/>
              <a:ext cx="2097049" cy="338554"/>
            </a:xfrm>
            <a:prstGeom prst="rect">
              <a:avLst/>
            </a:prstGeom>
            <a:noFill/>
          </p:spPr>
          <p:txBody>
            <a:bodyPr wrap="none" rtlCol="0">
              <a:spAutoFit/>
            </a:bodyPr>
            <a:lstStyle/>
            <a:p>
              <a:r>
                <a:rPr lang="en-US" sz="1600" b="1" dirty="0">
                  <a:ln>
                    <a:solidFill>
                      <a:sysClr val="windowText" lastClr="000000"/>
                    </a:solidFill>
                  </a:ln>
                  <a:solidFill>
                    <a:srgbClr val="00B050"/>
                  </a:solidFill>
                  <a:latin typeface="Comic Sans MS" panose="030F0702030302020204" pitchFamily="66" charset="0"/>
                </a:rPr>
                <a:t>Out of Africa Park</a:t>
              </a:r>
            </a:p>
          </p:txBody>
        </p:sp>
        <p:sp>
          <p:nvSpPr>
            <p:cNvPr id="169" name="Oval 168">
              <a:extLst>
                <a:ext uri="{FF2B5EF4-FFF2-40B4-BE49-F238E27FC236}">
                  <a16:creationId xmlns:a16="http://schemas.microsoft.com/office/drawing/2014/main" id="{94943937-57BE-4117-A062-D5133E268321}"/>
                </a:ext>
              </a:extLst>
            </p:cNvPr>
            <p:cNvSpPr/>
            <p:nvPr/>
          </p:nvSpPr>
          <p:spPr>
            <a:xfrm>
              <a:off x="7472558" y="5266886"/>
              <a:ext cx="180779" cy="178677"/>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a:extLst>
                <a:ext uri="{FF2B5EF4-FFF2-40B4-BE49-F238E27FC236}">
                  <a16:creationId xmlns:a16="http://schemas.microsoft.com/office/drawing/2014/main" id="{F2EB1D0A-32B9-4127-8838-1DE3139C1132}"/>
                </a:ext>
              </a:extLst>
            </p:cNvPr>
            <p:cNvSpPr txBox="1"/>
            <p:nvPr/>
          </p:nvSpPr>
          <p:spPr>
            <a:xfrm>
              <a:off x="7714993" y="5181856"/>
              <a:ext cx="1659429" cy="338554"/>
            </a:xfrm>
            <a:prstGeom prst="rect">
              <a:avLst/>
            </a:prstGeom>
            <a:noFill/>
          </p:spPr>
          <p:txBody>
            <a:bodyPr wrap="none" rtlCol="0">
              <a:spAutoFit/>
            </a:bodyPr>
            <a:lstStyle/>
            <a:p>
              <a:r>
                <a:rPr lang="en-US" sz="1600" b="1" dirty="0">
                  <a:ln>
                    <a:solidFill>
                      <a:sysClr val="windowText" lastClr="000000"/>
                    </a:solidFill>
                  </a:ln>
                  <a:solidFill>
                    <a:srgbClr val="00B050"/>
                  </a:solidFill>
                  <a:latin typeface="Comic Sans MS" panose="030F0702030302020204" pitchFamily="66" charset="0"/>
                </a:rPr>
                <a:t>Natural Bridge</a:t>
              </a:r>
            </a:p>
          </p:txBody>
        </p:sp>
        <p:sp>
          <p:nvSpPr>
            <p:cNvPr id="171" name="Oval 170">
              <a:extLst>
                <a:ext uri="{FF2B5EF4-FFF2-40B4-BE49-F238E27FC236}">
                  <a16:creationId xmlns:a16="http://schemas.microsoft.com/office/drawing/2014/main" id="{E4E3AF52-5D14-46F5-9B90-BC5429BFCFB4}"/>
                </a:ext>
              </a:extLst>
            </p:cNvPr>
            <p:cNvSpPr/>
            <p:nvPr/>
          </p:nvSpPr>
          <p:spPr>
            <a:xfrm>
              <a:off x="8139308" y="4106862"/>
              <a:ext cx="180779" cy="178677"/>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72" name="TextBox 171">
              <a:extLst>
                <a:ext uri="{FF2B5EF4-FFF2-40B4-BE49-F238E27FC236}">
                  <a16:creationId xmlns:a16="http://schemas.microsoft.com/office/drawing/2014/main" id="{0FD55E12-E79A-4CC6-92EF-BCE2319D5C58}"/>
                </a:ext>
              </a:extLst>
            </p:cNvPr>
            <p:cNvSpPr txBox="1"/>
            <p:nvPr/>
          </p:nvSpPr>
          <p:spPr>
            <a:xfrm>
              <a:off x="7714993" y="4325632"/>
              <a:ext cx="1640193" cy="338554"/>
            </a:xfrm>
            <a:prstGeom prst="rect">
              <a:avLst/>
            </a:prstGeom>
            <a:noFill/>
          </p:spPr>
          <p:txBody>
            <a:bodyPr wrap="none" rtlCol="0">
              <a:spAutoFit/>
            </a:bodyPr>
            <a:lstStyle/>
            <a:p>
              <a:r>
                <a:rPr lang="en-US" sz="1600" b="1" dirty="0">
                  <a:ln>
                    <a:solidFill>
                      <a:sysClr val="windowText" lastClr="000000"/>
                    </a:solidFill>
                  </a:ln>
                  <a:solidFill>
                    <a:srgbClr val="00B050"/>
                  </a:solidFill>
                  <a:latin typeface="Comic Sans MS" panose="030F0702030302020204" pitchFamily="66" charset="0"/>
                </a:rPr>
                <a:t>Meteor Crater</a:t>
              </a:r>
            </a:p>
          </p:txBody>
        </p:sp>
        <p:sp>
          <p:nvSpPr>
            <p:cNvPr id="173" name="Oval 172">
              <a:extLst>
                <a:ext uri="{FF2B5EF4-FFF2-40B4-BE49-F238E27FC236}">
                  <a16:creationId xmlns:a16="http://schemas.microsoft.com/office/drawing/2014/main" id="{F8C526BA-6BE3-4E3B-B2DC-EC483E03A893}"/>
                </a:ext>
              </a:extLst>
            </p:cNvPr>
            <p:cNvSpPr/>
            <p:nvPr/>
          </p:nvSpPr>
          <p:spPr>
            <a:xfrm>
              <a:off x="9072562" y="319599"/>
              <a:ext cx="1301750" cy="579513"/>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TextBox 173">
              <a:extLst>
                <a:ext uri="{FF2B5EF4-FFF2-40B4-BE49-F238E27FC236}">
                  <a16:creationId xmlns:a16="http://schemas.microsoft.com/office/drawing/2014/main" id="{97FFECD0-60F3-467C-97D9-69E42B33F3A4}"/>
                </a:ext>
              </a:extLst>
            </p:cNvPr>
            <p:cNvSpPr txBox="1"/>
            <p:nvPr/>
          </p:nvSpPr>
          <p:spPr>
            <a:xfrm>
              <a:off x="8783916" y="939205"/>
              <a:ext cx="1848583" cy="338554"/>
            </a:xfrm>
            <a:prstGeom prst="rect">
              <a:avLst/>
            </a:prstGeom>
            <a:noFill/>
          </p:spPr>
          <p:txBody>
            <a:bodyPr wrap="none" rtlCol="0">
              <a:spAutoFit/>
            </a:bodyPr>
            <a:lstStyle/>
            <a:p>
              <a:r>
                <a:rPr lang="en-US" sz="1600" b="1" dirty="0">
                  <a:ln>
                    <a:solidFill>
                      <a:sysClr val="windowText" lastClr="000000"/>
                    </a:solidFill>
                  </a:ln>
                  <a:solidFill>
                    <a:srgbClr val="00B050"/>
                  </a:solidFill>
                  <a:latin typeface="Comic Sans MS" panose="030F0702030302020204" pitchFamily="66" charset="0"/>
                </a:rPr>
                <a:t>Monument Valley</a:t>
              </a:r>
            </a:p>
          </p:txBody>
        </p:sp>
        <p:sp>
          <p:nvSpPr>
            <p:cNvPr id="175" name="Oval 174">
              <a:extLst>
                <a:ext uri="{FF2B5EF4-FFF2-40B4-BE49-F238E27FC236}">
                  <a16:creationId xmlns:a16="http://schemas.microsoft.com/office/drawing/2014/main" id="{84C9E514-0C11-473F-AF7C-F5D2A90C5917}"/>
                </a:ext>
              </a:extLst>
            </p:cNvPr>
            <p:cNvSpPr/>
            <p:nvPr/>
          </p:nvSpPr>
          <p:spPr>
            <a:xfrm>
              <a:off x="5167395" y="3597287"/>
              <a:ext cx="180779" cy="178677"/>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331B3D3B-1A39-4A76-A1F8-2CA7FE8FEACA}"/>
                </a:ext>
              </a:extLst>
            </p:cNvPr>
            <p:cNvSpPr txBox="1"/>
            <p:nvPr/>
          </p:nvSpPr>
          <p:spPr>
            <a:xfrm>
              <a:off x="3837920" y="3756928"/>
              <a:ext cx="2018501" cy="338554"/>
            </a:xfrm>
            <a:prstGeom prst="rect">
              <a:avLst/>
            </a:prstGeom>
            <a:noFill/>
          </p:spPr>
          <p:txBody>
            <a:bodyPr wrap="none" rtlCol="0">
              <a:spAutoFit/>
            </a:bodyPr>
            <a:lstStyle/>
            <a:p>
              <a:r>
                <a:rPr lang="en-US" sz="1600" b="1" dirty="0">
                  <a:ln>
                    <a:solidFill>
                      <a:sysClr val="windowText" lastClr="000000"/>
                    </a:solidFill>
                  </a:ln>
                  <a:solidFill>
                    <a:srgbClr val="00B050"/>
                  </a:solidFill>
                  <a:latin typeface="Comic Sans MS" panose="030F0702030302020204" pitchFamily="66" charset="0"/>
                </a:rPr>
                <a:t>“Radiator Springs”</a:t>
              </a:r>
            </a:p>
          </p:txBody>
        </p:sp>
        <p:sp>
          <p:nvSpPr>
            <p:cNvPr id="177" name="Oval 176">
              <a:extLst>
                <a:ext uri="{FF2B5EF4-FFF2-40B4-BE49-F238E27FC236}">
                  <a16:creationId xmlns:a16="http://schemas.microsoft.com/office/drawing/2014/main" id="{03A9F0BB-3E13-479C-92CF-AB695EFA6716}"/>
                </a:ext>
              </a:extLst>
            </p:cNvPr>
            <p:cNvSpPr/>
            <p:nvPr/>
          </p:nvSpPr>
          <p:spPr>
            <a:xfrm>
              <a:off x="7767011" y="1056132"/>
              <a:ext cx="180779" cy="17867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a:extLst>
                <a:ext uri="{FF2B5EF4-FFF2-40B4-BE49-F238E27FC236}">
                  <a16:creationId xmlns:a16="http://schemas.microsoft.com/office/drawing/2014/main" id="{F871E6C3-FD89-41FC-948E-86319A4C872C}"/>
                </a:ext>
              </a:extLst>
            </p:cNvPr>
            <p:cNvSpPr txBox="1"/>
            <p:nvPr/>
          </p:nvSpPr>
          <p:spPr>
            <a:xfrm>
              <a:off x="7355921" y="1294412"/>
              <a:ext cx="1725152" cy="338554"/>
            </a:xfrm>
            <a:prstGeom prst="rect">
              <a:avLst/>
            </a:prstGeom>
            <a:noFill/>
          </p:spPr>
          <p:txBody>
            <a:bodyPr wrap="none" rtlCol="0">
              <a:spAutoFit/>
            </a:bodyPr>
            <a:lstStyle/>
            <a:p>
              <a:r>
                <a:rPr lang="en-US" sz="1600" b="1" dirty="0">
                  <a:ln>
                    <a:solidFill>
                      <a:sysClr val="windowText" lastClr="000000"/>
                    </a:solidFill>
                  </a:ln>
                  <a:solidFill>
                    <a:srgbClr val="00B0F0"/>
                  </a:solidFill>
                  <a:latin typeface="Comic Sans MS" panose="030F0702030302020204" pitchFamily="66" charset="0"/>
                </a:rPr>
                <a:t>Antelope Valley</a:t>
              </a:r>
            </a:p>
          </p:txBody>
        </p:sp>
        <p:sp>
          <p:nvSpPr>
            <p:cNvPr id="179" name="Oval 178">
              <a:extLst>
                <a:ext uri="{FF2B5EF4-FFF2-40B4-BE49-F238E27FC236}">
                  <a16:creationId xmlns:a16="http://schemas.microsoft.com/office/drawing/2014/main" id="{2BF7F5E3-DCCE-40D5-BB4D-54056C4D3361}"/>
                </a:ext>
              </a:extLst>
            </p:cNvPr>
            <p:cNvSpPr/>
            <p:nvPr/>
          </p:nvSpPr>
          <p:spPr>
            <a:xfrm>
              <a:off x="11508881" y="634857"/>
              <a:ext cx="180779" cy="17867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TextBox 179">
              <a:extLst>
                <a:ext uri="{FF2B5EF4-FFF2-40B4-BE49-F238E27FC236}">
                  <a16:creationId xmlns:a16="http://schemas.microsoft.com/office/drawing/2014/main" id="{EDEC7FFA-2649-405D-9A68-6FEDE54E7014}"/>
                </a:ext>
              </a:extLst>
            </p:cNvPr>
            <p:cNvSpPr txBox="1"/>
            <p:nvPr/>
          </p:nvSpPr>
          <p:spPr>
            <a:xfrm>
              <a:off x="10774545" y="974822"/>
              <a:ext cx="1468672" cy="338554"/>
            </a:xfrm>
            <a:prstGeom prst="rect">
              <a:avLst/>
            </a:prstGeom>
            <a:noFill/>
          </p:spPr>
          <p:txBody>
            <a:bodyPr wrap="none" rtlCol="0">
              <a:spAutoFit/>
            </a:bodyPr>
            <a:lstStyle/>
            <a:p>
              <a:r>
                <a:rPr lang="en-US" sz="1600" b="1" dirty="0">
                  <a:ln>
                    <a:solidFill>
                      <a:sysClr val="windowText" lastClr="000000"/>
                    </a:solidFill>
                  </a:ln>
                  <a:solidFill>
                    <a:srgbClr val="00B0F0"/>
                  </a:solidFill>
                  <a:latin typeface="Comic Sans MS" panose="030F0702030302020204" pitchFamily="66" charset="0"/>
                </a:rPr>
                <a:t>Four Corners</a:t>
              </a:r>
            </a:p>
          </p:txBody>
        </p:sp>
        <p:sp>
          <p:nvSpPr>
            <p:cNvPr id="181" name="Oval 180">
              <a:extLst>
                <a:ext uri="{FF2B5EF4-FFF2-40B4-BE49-F238E27FC236}">
                  <a16:creationId xmlns:a16="http://schemas.microsoft.com/office/drawing/2014/main" id="{6FF7C353-A5C3-4D28-A0DD-5D15D53F68B5}"/>
                </a:ext>
              </a:extLst>
            </p:cNvPr>
            <p:cNvSpPr/>
            <p:nvPr/>
          </p:nvSpPr>
          <p:spPr>
            <a:xfrm>
              <a:off x="12013205" y="0"/>
              <a:ext cx="180779" cy="17867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TextBox 181">
              <a:extLst>
                <a:ext uri="{FF2B5EF4-FFF2-40B4-BE49-F238E27FC236}">
                  <a16:creationId xmlns:a16="http://schemas.microsoft.com/office/drawing/2014/main" id="{06A7B211-53EE-4146-B96B-F5E90E1B0134}"/>
                </a:ext>
              </a:extLst>
            </p:cNvPr>
            <p:cNvSpPr txBox="1"/>
            <p:nvPr/>
          </p:nvSpPr>
          <p:spPr>
            <a:xfrm>
              <a:off x="10656094" y="88094"/>
              <a:ext cx="1372492" cy="338554"/>
            </a:xfrm>
            <a:prstGeom prst="rect">
              <a:avLst/>
            </a:prstGeom>
            <a:noFill/>
          </p:spPr>
          <p:txBody>
            <a:bodyPr wrap="none" rtlCol="0">
              <a:spAutoFit/>
            </a:bodyPr>
            <a:lstStyle/>
            <a:p>
              <a:r>
                <a:rPr lang="en-US" sz="1600" b="1" dirty="0">
                  <a:ln>
                    <a:solidFill>
                      <a:sysClr val="windowText" lastClr="000000"/>
                    </a:solidFill>
                  </a:ln>
                  <a:solidFill>
                    <a:srgbClr val="00B0F0"/>
                  </a:solidFill>
                  <a:latin typeface="Comic Sans MS" panose="030F0702030302020204" pitchFamily="66" charset="0"/>
                </a:rPr>
                <a:t>Mesa Verde</a:t>
              </a:r>
            </a:p>
          </p:txBody>
        </p:sp>
        <p:sp>
          <p:nvSpPr>
            <p:cNvPr id="183" name="Oval 182">
              <a:extLst>
                <a:ext uri="{FF2B5EF4-FFF2-40B4-BE49-F238E27FC236}">
                  <a16:creationId xmlns:a16="http://schemas.microsoft.com/office/drawing/2014/main" id="{DC0CAAF3-1B18-4BBC-82A9-578FF79BF960}"/>
                </a:ext>
              </a:extLst>
            </p:cNvPr>
            <p:cNvSpPr/>
            <p:nvPr/>
          </p:nvSpPr>
          <p:spPr>
            <a:xfrm>
              <a:off x="2432208" y="3949368"/>
              <a:ext cx="180779" cy="17867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TextBox 183">
              <a:extLst>
                <a:ext uri="{FF2B5EF4-FFF2-40B4-BE49-F238E27FC236}">
                  <a16:creationId xmlns:a16="http://schemas.microsoft.com/office/drawing/2014/main" id="{8295C778-0B10-4C86-AC6C-F6F18B0D640D}"/>
                </a:ext>
              </a:extLst>
            </p:cNvPr>
            <p:cNvSpPr txBox="1"/>
            <p:nvPr/>
          </p:nvSpPr>
          <p:spPr>
            <a:xfrm>
              <a:off x="2021118" y="4187648"/>
              <a:ext cx="1165704" cy="584775"/>
            </a:xfrm>
            <a:prstGeom prst="rect">
              <a:avLst/>
            </a:prstGeom>
            <a:noFill/>
          </p:spPr>
          <p:txBody>
            <a:bodyPr wrap="none" rtlCol="0">
              <a:spAutoFit/>
            </a:bodyPr>
            <a:lstStyle/>
            <a:p>
              <a:pPr algn="ctr"/>
              <a:r>
                <a:rPr lang="en-US" sz="1600" b="1" dirty="0" err="1">
                  <a:ln>
                    <a:solidFill>
                      <a:sysClr val="windowText" lastClr="000000"/>
                    </a:solidFill>
                  </a:ln>
                  <a:solidFill>
                    <a:srgbClr val="00B0F0"/>
                  </a:solidFill>
                  <a:latin typeface="Comic Sans MS" panose="030F0702030302020204" pitchFamily="66" charset="0"/>
                </a:rPr>
                <a:t>Oatman</a:t>
              </a:r>
              <a:br>
                <a:rPr lang="en-US" sz="1600" b="1" dirty="0">
                  <a:ln>
                    <a:solidFill>
                      <a:sysClr val="windowText" lastClr="000000"/>
                    </a:solidFill>
                  </a:ln>
                  <a:solidFill>
                    <a:srgbClr val="00B0F0"/>
                  </a:solidFill>
                  <a:latin typeface="Comic Sans MS" panose="030F0702030302020204" pitchFamily="66" charset="0"/>
                </a:rPr>
              </a:br>
              <a:r>
                <a:rPr lang="en-US" sz="1600" b="1" dirty="0">
                  <a:ln>
                    <a:solidFill>
                      <a:sysClr val="windowText" lastClr="000000"/>
                    </a:solidFill>
                  </a:ln>
                  <a:solidFill>
                    <a:srgbClr val="00B0F0"/>
                  </a:solidFill>
                  <a:latin typeface="Comic Sans MS" panose="030F0702030302020204" pitchFamily="66" charset="0"/>
                </a:rPr>
                <a:t>“Donkeys”</a:t>
              </a:r>
            </a:p>
          </p:txBody>
        </p:sp>
      </p:grpSp>
      <p:grpSp>
        <p:nvGrpSpPr>
          <p:cNvPr id="185" name="Group 184">
            <a:extLst>
              <a:ext uri="{FF2B5EF4-FFF2-40B4-BE49-F238E27FC236}">
                <a16:creationId xmlns:a16="http://schemas.microsoft.com/office/drawing/2014/main" id="{3A7CC3C7-494C-4980-8BD0-EA5D74D3B150}"/>
              </a:ext>
            </a:extLst>
          </p:cNvPr>
          <p:cNvGrpSpPr/>
          <p:nvPr/>
        </p:nvGrpSpPr>
        <p:grpSpPr>
          <a:xfrm>
            <a:off x="2690832" y="2236702"/>
            <a:ext cx="8747265" cy="2894846"/>
            <a:chOff x="2690832" y="2236702"/>
            <a:chExt cx="8747265" cy="2894846"/>
          </a:xfrm>
        </p:grpSpPr>
        <p:sp>
          <p:nvSpPr>
            <p:cNvPr id="186" name="Oval 185">
              <a:extLst>
                <a:ext uri="{FF2B5EF4-FFF2-40B4-BE49-F238E27FC236}">
                  <a16:creationId xmlns:a16="http://schemas.microsoft.com/office/drawing/2014/main" id="{0114C106-4923-42B6-96C8-643EDF1203F7}"/>
                </a:ext>
              </a:extLst>
            </p:cNvPr>
            <p:cNvSpPr/>
            <p:nvPr/>
          </p:nvSpPr>
          <p:spPr>
            <a:xfrm>
              <a:off x="8891783" y="4030662"/>
              <a:ext cx="180779" cy="1786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8DD099B3-38AF-4E2B-AE86-1293F5FC3A68}"/>
                </a:ext>
              </a:extLst>
            </p:cNvPr>
            <p:cNvSpPr/>
            <p:nvPr/>
          </p:nvSpPr>
          <p:spPr>
            <a:xfrm>
              <a:off x="9890983" y="3656330"/>
              <a:ext cx="1301750" cy="53975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23D0B3C0-6C13-4251-AE87-676BB392F61B}"/>
                </a:ext>
              </a:extLst>
            </p:cNvPr>
            <p:cNvSpPr txBox="1"/>
            <p:nvPr/>
          </p:nvSpPr>
          <p:spPr>
            <a:xfrm>
              <a:off x="9645619" y="3276501"/>
              <a:ext cx="1792478" cy="338554"/>
            </a:xfrm>
            <a:prstGeom prst="rect">
              <a:avLst/>
            </a:prstGeom>
            <a:noFill/>
          </p:spPr>
          <p:txBody>
            <a:bodyPr wrap="none" rtlCol="0">
              <a:spAutoFit/>
            </a:bodyPr>
            <a:lstStyle/>
            <a:p>
              <a:r>
                <a:rPr lang="en-US" sz="1600" b="1" dirty="0">
                  <a:ln>
                    <a:solidFill>
                      <a:sysClr val="windowText" lastClr="000000"/>
                    </a:solidFill>
                  </a:ln>
                  <a:solidFill>
                    <a:srgbClr val="FF0000"/>
                  </a:solidFill>
                  <a:latin typeface="Comic Sans MS" panose="030F0702030302020204" pitchFamily="66" charset="0"/>
                </a:rPr>
                <a:t>Petrified Forest</a:t>
              </a:r>
            </a:p>
          </p:txBody>
        </p:sp>
        <p:sp>
          <p:nvSpPr>
            <p:cNvPr id="189" name="Oval 188">
              <a:extLst>
                <a:ext uri="{FF2B5EF4-FFF2-40B4-BE49-F238E27FC236}">
                  <a16:creationId xmlns:a16="http://schemas.microsoft.com/office/drawing/2014/main" id="{8F9A5BBD-EC12-4C13-9E3E-3F76EBCA2097}"/>
                </a:ext>
              </a:extLst>
            </p:cNvPr>
            <p:cNvSpPr/>
            <p:nvPr/>
          </p:nvSpPr>
          <p:spPr>
            <a:xfrm>
              <a:off x="7534214" y="3959295"/>
              <a:ext cx="180779" cy="1786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extBox 189">
              <a:extLst>
                <a:ext uri="{FF2B5EF4-FFF2-40B4-BE49-F238E27FC236}">
                  <a16:creationId xmlns:a16="http://schemas.microsoft.com/office/drawing/2014/main" id="{0C36254D-70EE-443B-A6B0-99C085A157F9}"/>
                </a:ext>
              </a:extLst>
            </p:cNvPr>
            <p:cNvSpPr txBox="1"/>
            <p:nvPr/>
          </p:nvSpPr>
          <p:spPr>
            <a:xfrm>
              <a:off x="5885132" y="3870785"/>
              <a:ext cx="1645002" cy="338554"/>
            </a:xfrm>
            <a:prstGeom prst="rect">
              <a:avLst/>
            </a:prstGeom>
            <a:noFill/>
          </p:spPr>
          <p:txBody>
            <a:bodyPr wrap="none" rtlCol="0">
              <a:spAutoFit/>
            </a:bodyPr>
            <a:lstStyle/>
            <a:p>
              <a:r>
                <a:rPr lang="en-US" sz="1600" b="1" dirty="0">
                  <a:ln>
                    <a:solidFill>
                      <a:sysClr val="windowText" lastClr="000000"/>
                    </a:solidFill>
                  </a:ln>
                  <a:solidFill>
                    <a:srgbClr val="FF0000"/>
                  </a:solidFill>
                  <a:latin typeface="Comic Sans MS" panose="030F0702030302020204" pitchFamily="66" charset="0"/>
                </a:rPr>
                <a:t>Walnut Canyon</a:t>
              </a:r>
            </a:p>
          </p:txBody>
        </p:sp>
        <p:sp>
          <p:nvSpPr>
            <p:cNvPr id="191" name="Oval 190">
              <a:extLst>
                <a:ext uri="{FF2B5EF4-FFF2-40B4-BE49-F238E27FC236}">
                  <a16:creationId xmlns:a16="http://schemas.microsoft.com/office/drawing/2014/main" id="{FA02E507-797E-445D-BBBD-8316AF36BBE2}"/>
                </a:ext>
              </a:extLst>
            </p:cNvPr>
            <p:cNvSpPr/>
            <p:nvPr/>
          </p:nvSpPr>
          <p:spPr>
            <a:xfrm>
              <a:off x="7881068" y="2861708"/>
              <a:ext cx="180779" cy="1786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61E0458E-C80A-4344-81BA-D1F2ED98C059}"/>
                </a:ext>
              </a:extLst>
            </p:cNvPr>
            <p:cNvSpPr txBox="1"/>
            <p:nvPr/>
          </p:nvSpPr>
          <p:spPr>
            <a:xfrm>
              <a:off x="7881068" y="2236702"/>
              <a:ext cx="1734770" cy="584775"/>
            </a:xfrm>
            <a:prstGeom prst="rect">
              <a:avLst/>
            </a:prstGeom>
            <a:noFill/>
          </p:spPr>
          <p:txBody>
            <a:bodyPr wrap="none" rtlCol="0">
              <a:spAutoFit/>
            </a:bodyPr>
            <a:lstStyle/>
            <a:p>
              <a:r>
                <a:rPr lang="en-US" sz="1600" b="1" dirty="0" err="1">
                  <a:ln>
                    <a:solidFill>
                      <a:sysClr val="windowText" lastClr="000000"/>
                    </a:solidFill>
                  </a:ln>
                  <a:solidFill>
                    <a:srgbClr val="FF0000"/>
                  </a:solidFill>
                  <a:latin typeface="Comic Sans MS" panose="030F0702030302020204" pitchFamily="66" charset="0"/>
                </a:rPr>
                <a:t>Waupataki</a:t>
              </a:r>
              <a:br>
                <a:rPr lang="en-US" sz="1600" b="1" dirty="0">
                  <a:ln>
                    <a:solidFill>
                      <a:sysClr val="windowText" lastClr="000000"/>
                    </a:solidFill>
                  </a:ln>
                  <a:solidFill>
                    <a:srgbClr val="FF0000"/>
                  </a:solidFill>
                  <a:latin typeface="Comic Sans MS" panose="030F0702030302020204" pitchFamily="66" charset="0"/>
                </a:rPr>
              </a:br>
              <a:r>
                <a:rPr lang="en-US" sz="1600" b="1" dirty="0">
                  <a:ln>
                    <a:solidFill>
                      <a:sysClr val="windowText" lastClr="000000"/>
                    </a:solidFill>
                  </a:ln>
                  <a:solidFill>
                    <a:srgbClr val="FF0000"/>
                  </a:solidFill>
                  <a:latin typeface="Comic Sans MS" panose="030F0702030302020204" pitchFamily="66" charset="0"/>
                </a:rPr>
                <a:t>Nat’l Monument</a:t>
              </a:r>
            </a:p>
          </p:txBody>
        </p:sp>
        <p:sp>
          <p:nvSpPr>
            <p:cNvPr id="193" name="Oval 192">
              <a:extLst>
                <a:ext uri="{FF2B5EF4-FFF2-40B4-BE49-F238E27FC236}">
                  <a16:creationId xmlns:a16="http://schemas.microsoft.com/office/drawing/2014/main" id="{7A7E5180-2301-4374-ACDC-0932624FCD03}"/>
                </a:ext>
              </a:extLst>
            </p:cNvPr>
            <p:cNvSpPr/>
            <p:nvPr/>
          </p:nvSpPr>
          <p:spPr>
            <a:xfrm>
              <a:off x="6617244" y="4278219"/>
              <a:ext cx="180779" cy="1786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TextBox 193">
              <a:extLst>
                <a:ext uri="{FF2B5EF4-FFF2-40B4-BE49-F238E27FC236}">
                  <a16:creationId xmlns:a16="http://schemas.microsoft.com/office/drawing/2014/main" id="{B35253CE-1271-491C-B981-7DA893EFCB55}"/>
                </a:ext>
              </a:extLst>
            </p:cNvPr>
            <p:cNvSpPr txBox="1"/>
            <p:nvPr/>
          </p:nvSpPr>
          <p:spPr>
            <a:xfrm>
              <a:off x="5706964" y="4196080"/>
              <a:ext cx="891591" cy="338554"/>
            </a:xfrm>
            <a:prstGeom prst="rect">
              <a:avLst/>
            </a:prstGeom>
            <a:noFill/>
          </p:spPr>
          <p:txBody>
            <a:bodyPr wrap="none" rtlCol="0">
              <a:spAutoFit/>
            </a:bodyPr>
            <a:lstStyle/>
            <a:p>
              <a:r>
                <a:rPr lang="en-US" sz="1600" b="1" dirty="0">
                  <a:ln>
                    <a:solidFill>
                      <a:sysClr val="windowText" lastClr="000000"/>
                    </a:solidFill>
                  </a:ln>
                  <a:solidFill>
                    <a:srgbClr val="FF0000"/>
                  </a:solidFill>
                  <a:latin typeface="Comic Sans MS" panose="030F0702030302020204" pitchFamily="66" charset="0"/>
                </a:rPr>
                <a:t>Sedona</a:t>
              </a:r>
            </a:p>
          </p:txBody>
        </p:sp>
        <p:sp>
          <p:nvSpPr>
            <p:cNvPr id="195" name="Oval 194">
              <a:extLst>
                <a:ext uri="{FF2B5EF4-FFF2-40B4-BE49-F238E27FC236}">
                  <a16:creationId xmlns:a16="http://schemas.microsoft.com/office/drawing/2014/main" id="{A780BA25-058F-45C7-AD67-CEA396DECCE1}"/>
                </a:ext>
              </a:extLst>
            </p:cNvPr>
            <p:cNvSpPr/>
            <p:nvPr/>
          </p:nvSpPr>
          <p:spPr>
            <a:xfrm>
              <a:off x="5821400" y="4875133"/>
              <a:ext cx="180779" cy="1786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TextBox 195">
              <a:extLst>
                <a:ext uri="{FF2B5EF4-FFF2-40B4-BE49-F238E27FC236}">
                  <a16:creationId xmlns:a16="http://schemas.microsoft.com/office/drawing/2014/main" id="{B4D23F61-F2ED-45A2-AE53-99C330767034}"/>
                </a:ext>
              </a:extLst>
            </p:cNvPr>
            <p:cNvSpPr txBox="1"/>
            <p:nvPr/>
          </p:nvSpPr>
          <p:spPr>
            <a:xfrm>
              <a:off x="4841383" y="4792994"/>
              <a:ext cx="1013419" cy="338554"/>
            </a:xfrm>
            <a:prstGeom prst="rect">
              <a:avLst/>
            </a:prstGeom>
            <a:noFill/>
          </p:spPr>
          <p:txBody>
            <a:bodyPr wrap="none" rtlCol="0">
              <a:spAutoFit/>
            </a:bodyPr>
            <a:lstStyle/>
            <a:p>
              <a:r>
                <a:rPr lang="en-US" sz="1600" b="1" dirty="0">
                  <a:ln>
                    <a:solidFill>
                      <a:sysClr val="windowText" lastClr="000000"/>
                    </a:solidFill>
                  </a:ln>
                  <a:solidFill>
                    <a:srgbClr val="FF0000"/>
                  </a:solidFill>
                  <a:latin typeface="Comic Sans MS" panose="030F0702030302020204" pitchFamily="66" charset="0"/>
                </a:rPr>
                <a:t>Prescott</a:t>
              </a:r>
            </a:p>
          </p:txBody>
        </p:sp>
        <p:sp>
          <p:nvSpPr>
            <p:cNvPr id="197" name="Oval 196">
              <a:extLst>
                <a:ext uri="{FF2B5EF4-FFF2-40B4-BE49-F238E27FC236}">
                  <a16:creationId xmlns:a16="http://schemas.microsoft.com/office/drawing/2014/main" id="{F4565F44-3979-4F19-BB03-4077F16F4D0A}"/>
                </a:ext>
              </a:extLst>
            </p:cNvPr>
            <p:cNvSpPr/>
            <p:nvPr/>
          </p:nvSpPr>
          <p:spPr>
            <a:xfrm>
              <a:off x="3682791" y="3440789"/>
              <a:ext cx="180779" cy="1786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TextBox 197">
              <a:extLst>
                <a:ext uri="{FF2B5EF4-FFF2-40B4-BE49-F238E27FC236}">
                  <a16:creationId xmlns:a16="http://schemas.microsoft.com/office/drawing/2014/main" id="{FB419778-BF86-496E-9B49-28FA36084377}"/>
                </a:ext>
              </a:extLst>
            </p:cNvPr>
            <p:cNvSpPr txBox="1"/>
            <p:nvPr/>
          </p:nvSpPr>
          <p:spPr>
            <a:xfrm>
              <a:off x="2690832" y="3146654"/>
              <a:ext cx="1082348" cy="584775"/>
            </a:xfrm>
            <a:prstGeom prst="rect">
              <a:avLst/>
            </a:prstGeom>
            <a:noFill/>
          </p:spPr>
          <p:txBody>
            <a:bodyPr wrap="none" rtlCol="0">
              <a:spAutoFit/>
            </a:bodyPr>
            <a:lstStyle/>
            <a:p>
              <a:pPr algn="ctr"/>
              <a:r>
                <a:rPr lang="en-US" sz="1600" b="1" dirty="0">
                  <a:ln>
                    <a:solidFill>
                      <a:sysClr val="windowText" lastClr="000000"/>
                    </a:solidFill>
                  </a:ln>
                  <a:solidFill>
                    <a:srgbClr val="FF0000"/>
                  </a:solidFill>
                  <a:latin typeface="Comic Sans MS" panose="030F0702030302020204" pitchFamily="66" charset="0"/>
                </a:rPr>
                <a:t>Route 66</a:t>
              </a:r>
            </a:p>
            <a:p>
              <a:pPr algn="ctr"/>
              <a:r>
                <a:rPr lang="en-US" sz="1600" b="1" dirty="0">
                  <a:ln>
                    <a:solidFill>
                      <a:sysClr val="windowText" lastClr="000000"/>
                    </a:solidFill>
                  </a:ln>
                  <a:solidFill>
                    <a:srgbClr val="FF0000"/>
                  </a:solidFill>
                  <a:latin typeface="Comic Sans MS" panose="030F0702030302020204" pitchFamily="66" charset="0"/>
                </a:rPr>
                <a:t>Store</a:t>
              </a:r>
            </a:p>
          </p:txBody>
        </p:sp>
      </p:grpSp>
      <p:grpSp>
        <p:nvGrpSpPr>
          <p:cNvPr id="199" name="Group 198">
            <a:extLst>
              <a:ext uri="{FF2B5EF4-FFF2-40B4-BE49-F238E27FC236}">
                <a16:creationId xmlns:a16="http://schemas.microsoft.com/office/drawing/2014/main" id="{3CC0FFE4-2CA8-4B60-B549-E3BDF78D943C}"/>
              </a:ext>
            </a:extLst>
          </p:cNvPr>
          <p:cNvGrpSpPr/>
          <p:nvPr/>
        </p:nvGrpSpPr>
        <p:grpSpPr>
          <a:xfrm>
            <a:off x="3953468" y="768711"/>
            <a:ext cx="3547356" cy="2121428"/>
            <a:chOff x="3915368" y="768711"/>
            <a:chExt cx="3547356" cy="2121428"/>
          </a:xfrm>
        </p:grpSpPr>
        <p:sp>
          <p:nvSpPr>
            <p:cNvPr id="200" name="Oval 199">
              <a:extLst>
                <a:ext uri="{FF2B5EF4-FFF2-40B4-BE49-F238E27FC236}">
                  <a16:creationId xmlns:a16="http://schemas.microsoft.com/office/drawing/2014/main" id="{D80813BC-7CB8-40CE-9FB3-EA950B82F6D3}"/>
                </a:ext>
              </a:extLst>
            </p:cNvPr>
            <p:cNvSpPr/>
            <p:nvPr/>
          </p:nvSpPr>
          <p:spPr>
            <a:xfrm>
              <a:off x="4233945" y="2711462"/>
              <a:ext cx="180779" cy="178677"/>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25B2CDEB-3A16-4A92-ADF6-B090109B23D3}"/>
                </a:ext>
              </a:extLst>
            </p:cNvPr>
            <p:cNvSpPr/>
            <p:nvPr/>
          </p:nvSpPr>
          <p:spPr>
            <a:xfrm>
              <a:off x="7281945" y="873137"/>
              <a:ext cx="180779" cy="178677"/>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a:extLst>
                <a:ext uri="{FF2B5EF4-FFF2-40B4-BE49-F238E27FC236}">
                  <a16:creationId xmlns:a16="http://schemas.microsoft.com/office/drawing/2014/main" id="{E47DA454-9723-48A0-A853-F923C8C9AF14}"/>
                </a:ext>
              </a:extLst>
            </p:cNvPr>
            <p:cNvSpPr txBox="1"/>
            <p:nvPr/>
          </p:nvSpPr>
          <p:spPr>
            <a:xfrm>
              <a:off x="3915368" y="768711"/>
              <a:ext cx="2023311" cy="830997"/>
            </a:xfrm>
            <a:prstGeom prst="rect">
              <a:avLst/>
            </a:prstGeom>
            <a:noFill/>
          </p:spPr>
          <p:txBody>
            <a:bodyPr wrap="none" rtlCol="0">
              <a:spAutoFit/>
            </a:bodyPr>
            <a:lstStyle/>
            <a:p>
              <a:r>
                <a:rPr lang="en-US" sz="1600" b="1" dirty="0">
                  <a:ln>
                    <a:solidFill>
                      <a:sysClr val="windowText" lastClr="000000"/>
                    </a:solidFill>
                  </a:ln>
                  <a:solidFill>
                    <a:srgbClr val="7030A0"/>
                  </a:solidFill>
                  <a:latin typeface="Comic Sans MS" panose="030F0702030302020204" pitchFamily="66" charset="0"/>
                </a:rPr>
                <a:t>2 Places to Drive</a:t>
              </a:r>
            </a:p>
            <a:p>
              <a:r>
                <a:rPr lang="en-US" sz="1600" b="1" dirty="0">
                  <a:ln>
                    <a:solidFill>
                      <a:sysClr val="windowText" lastClr="000000"/>
                    </a:solidFill>
                  </a:ln>
                  <a:solidFill>
                    <a:srgbClr val="7030A0"/>
                  </a:solidFill>
                  <a:latin typeface="Comic Sans MS" panose="030F0702030302020204" pitchFamily="66" charset="0"/>
                </a:rPr>
                <a:t>To the bottom of </a:t>
              </a:r>
            </a:p>
            <a:p>
              <a:r>
                <a:rPr lang="en-US" sz="1600" b="1" dirty="0">
                  <a:ln>
                    <a:solidFill>
                      <a:sysClr val="windowText" lastClr="000000"/>
                    </a:solidFill>
                  </a:ln>
                  <a:solidFill>
                    <a:srgbClr val="7030A0"/>
                  </a:solidFill>
                  <a:latin typeface="Comic Sans MS" panose="030F0702030302020204" pitchFamily="66" charset="0"/>
                </a:rPr>
                <a:t>The Grand Canyon</a:t>
              </a:r>
            </a:p>
          </p:txBody>
        </p:sp>
        <p:cxnSp>
          <p:nvCxnSpPr>
            <p:cNvPr id="203" name="Straight Arrow Connector 202">
              <a:extLst>
                <a:ext uri="{FF2B5EF4-FFF2-40B4-BE49-F238E27FC236}">
                  <a16:creationId xmlns:a16="http://schemas.microsoft.com/office/drawing/2014/main" id="{5B326849-886E-4645-8907-6BB4C40980BE}"/>
                </a:ext>
              </a:extLst>
            </p:cNvPr>
            <p:cNvCxnSpPr>
              <a:stCxn id="202" idx="3"/>
            </p:cNvCxnSpPr>
            <p:nvPr/>
          </p:nvCxnSpPr>
          <p:spPr>
            <a:xfrm flipV="1">
              <a:off x="5938679" y="1020362"/>
              <a:ext cx="1172986" cy="16384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11ECC980-CA85-49E5-B734-944FEC459AF6}"/>
                </a:ext>
              </a:extLst>
            </p:cNvPr>
            <p:cNvCxnSpPr>
              <a:cxnSpLocks/>
            </p:cNvCxnSpPr>
            <p:nvPr/>
          </p:nvCxnSpPr>
          <p:spPr>
            <a:xfrm flipH="1">
              <a:off x="4414724" y="1650007"/>
              <a:ext cx="346957" cy="99854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011605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left)">
                                      <p:cBhvr>
                                        <p:cTn id="11" dur="500"/>
                                        <p:tgtEl>
                                          <p:spTgt spid="5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wipe(up)">
                                      <p:cBhvr>
                                        <p:cTn id="15" dur="500"/>
                                        <p:tgtEl>
                                          <p:spTgt spid="61"/>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wipe(up)">
                                      <p:cBhvr>
                                        <p:cTn id="19" dur="500"/>
                                        <p:tgtEl>
                                          <p:spTgt spid="5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fade">
                                      <p:cBhvr>
                                        <p:cTn id="24" dur="500"/>
                                        <p:tgtEl>
                                          <p:spTgt spid="15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8"/>
                                        </p:tgtEl>
                                        <p:attrNameLst>
                                          <p:attrName>style.visibility</p:attrName>
                                        </p:attrNameLst>
                                      </p:cBhvr>
                                      <p:to>
                                        <p:strVal val="visible"/>
                                      </p:to>
                                    </p:set>
                                    <p:animEffect transition="in" filter="fade">
                                      <p:cBhvr>
                                        <p:cTn id="29" dur="500"/>
                                        <p:tgtEl>
                                          <p:spTgt spid="15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5"/>
                                        </p:tgtEl>
                                        <p:attrNameLst>
                                          <p:attrName>style.visibility</p:attrName>
                                        </p:attrNameLst>
                                      </p:cBhvr>
                                      <p:to>
                                        <p:strVal val="visible"/>
                                      </p:to>
                                    </p:set>
                                    <p:animEffect transition="in" filter="fade">
                                      <p:cBhvr>
                                        <p:cTn id="34" dur="500"/>
                                        <p:tgtEl>
                                          <p:spTgt spid="18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9"/>
                                        </p:tgtEl>
                                        <p:attrNameLst>
                                          <p:attrName>style.visibility</p:attrName>
                                        </p:attrNameLst>
                                      </p:cBhvr>
                                      <p:to>
                                        <p:strVal val="visible"/>
                                      </p:to>
                                    </p:set>
                                    <p:animEffect transition="in" filter="fade">
                                      <p:cBhvr>
                                        <p:cTn id="39" dur="5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p:bldP spid="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538C9-395C-42FD-AC47-C89B22429BE5}"/>
              </a:ext>
            </a:extLst>
          </p:cNvPr>
          <p:cNvSpPr>
            <a:spLocks noGrp="1"/>
          </p:cNvSpPr>
          <p:nvPr>
            <p:ph type="title"/>
          </p:nvPr>
        </p:nvSpPr>
        <p:spPr/>
        <p:txBody>
          <a:bodyPr/>
          <a:lstStyle/>
          <a:p>
            <a:r>
              <a:rPr lang="en-US" dirty="0"/>
              <a:t>Practical Steps to Modernizing Legacy Applications</a:t>
            </a:r>
          </a:p>
        </p:txBody>
      </p:sp>
      <p:sp>
        <p:nvSpPr>
          <p:cNvPr id="3" name="Content Placeholder 2">
            <a:extLst>
              <a:ext uri="{FF2B5EF4-FFF2-40B4-BE49-F238E27FC236}">
                <a16:creationId xmlns:a16="http://schemas.microsoft.com/office/drawing/2014/main" id="{A906BCBF-9CDC-42A1-B651-BA3AFAE68955}"/>
              </a:ext>
            </a:extLst>
          </p:cNvPr>
          <p:cNvSpPr>
            <a:spLocks noGrp="1"/>
          </p:cNvSpPr>
          <p:nvPr>
            <p:ph idx="1"/>
          </p:nvPr>
        </p:nvSpPr>
        <p:spPr/>
        <p:txBody>
          <a:bodyPr/>
          <a:lstStyle/>
          <a:p>
            <a:pPr marL="0" indent="0">
              <a:buNone/>
            </a:pPr>
            <a:endParaRPr lang="en-US" dirty="0"/>
          </a:p>
          <a:p>
            <a:r>
              <a:rPr lang="en-US" dirty="0"/>
              <a:t>Who Am I?</a:t>
            </a:r>
          </a:p>
          <a:p>
            <a:r>
              <a:rPr lang="en-US" dirty="0"/>
              <a:t>What Is Legacy?</a:t>
            </a:r>
          </a:p>
          <a:p>
            <a:r>
              <a:rPr lang="en-US" dirty="0"/>
              <a:t>How Do We Determine What To Modernize? </a:t>
            </a:r>
          </a:p>
          <a:p>
            <a:r>
              <a:rPr lang="en-US" dirty="0"/>
              <a:t>How Do We Modernize?</a:t>
            </a:r>
          </a:p>
          <a:p>
            <a:r>
              <a:rPr lang="en-US" dirty="0"/>
              <a:t>Architectural Examples – Big Pretty Pictures?</a:t>
            </a:r>
          </a:p>
        </p:txBody>
      </p:sp>
    </p:spTree>
    <p:extLst>
      <p:ext uri="{BB962C8B-B14F-4D97-AF65-F5344CB8AC3E}">
        <p14:creationId xmlns:p14="http://schemas.microsoft.com/office/powerpoint/2010/main" val="2452224146"/>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675A70-A0C1-4442-9B8C-70E71761A165}"/>
              </a:ext>
            </a:extLst>
          </p:cNvPr>
          <p:cNvPicPr>
            <a:picLocks noChangeAspect="1"/>
          </p:cNvPicPr>
          <p:nvPr/>
        </p:nvPicPr>
        <p:blipFill>
          <a:blip r:embed="rId3"/>
          <a:stretch>
            <a:fillRect/>
          </a:stretch>
        </p:blipFill>
        <p:spPr>
          <a:xfrm>
            <a:off x="1246459" y="0"/>
            <a:ext cx="10689681" cy="6858000"/>
          </a:xfrm>
          <a:prstGeom prst="rect">
            <a:avLst/>
          </a:prstGeom>
        </p:spPr>
      </p:pic>
    </p:spTree>
    <p:extLst>
      <p:ext uri="{BB962C8B-B14F-4D97-AF65-F5344CB8AC3E}">
        <p14:creationId xmlns:p14="http://schemas.microsoft.com/office/powerpoint/2010/main" val="493121325"/>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948025-464E-4E6B-B0CB-E564845D7820}"/>
              </a:ext>
            </a:extLst>
          </p:cNvPr>
          <p:cNvPicPr>
            <a:picLocks noChangeAspect="1"/>
          </p:cNvPicPr>
          <p:nvPr/>
        </p:nvPicPr>
        <p:blipFill>
          <a:blip r:embed="rId3"/>
          <a:stretch>
            <a:fillRect/>
          </a:stretch>
        </p:blipFill>
        <p:spPr>
          <a:xfrm>
            <a:off x="1042987" y="0"/>
            <a:ext cx="10715625" cy="6858000"/>
          </a:xfrm>
          <a:prstGeom prst="rect">
            <a:avLst/>
          </a:prstGeom>
        </p:spPr>
      </p:pic>
    </p:spTree>
    <p:extLst>
      <p:ext uri="{BB962C8B-B14F-4D97-AF65-F5344CB8AC3E}">
        <p14:creationId xmlns:p14="http://schemas.microsoft.com/office/powerpoint/2010/main" val="3013930572"/>
      </p:ext>
    </p:extLst>
  </p:cSld>
  <p:clrMapOvr>
    <a:masterClrMapping/>
  </p:clrMapOvr>
  <p:transition spd="slow" advClick="0" advTm="2000">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18A7A-317C-4839-9F7C-F78C0A7338B1}"/>
              </a:ext>
            </a:extLst>
          </p:cNvPr>
          <p:cNvSpPr>
            <a:spLocks noGrp="1"/>
          </p:cNvSpPr>
          <p:nvPr>
            <p:ph type="title"/>
          </p:nvPr>
        </p:nvSpPr>
        <p:spPr>
          <a:xfrm>
            <a:off x="1350963" y="2638425"/>
            <a:ext cx="9905998" cy="1905000"/>
          </a:xfrm>
        </p:spPr>
        <p:txBody>
          <a:bodyPr>
            <a:normAutofit fontScale="90000"/>
          </a:bodyPr>
          <a:lstStyle/>
          <a:p>
            <a:pPr algn="ctr"/>
            <a:r>
              <a:rPr lang="en-US" sz="6000" dirty="0">
                <a:latin typeface="Comic Sans MS" panose="030F0702030302020204" pitchFamily="66" charset="0"/>
              </a:rPr>
              <a:t>YES, He really does this!</a:t>
            </a:r>
          </a:p>
        </p:txBody>
      </p:sp>
      <p:sp>
        <p:nvSpPr>
          <p:cNvPr id="4" name="TextBox 3">
            <a:extLst>
              <a:ext uri="{FF2B5EF4-FFF2-40B4-BE49-F238E27FC236}">
                <a16:creationId xmlns:a16="http://schemas.microsoft.com/office/drawing/2014/main" id="{FC2EC78E-377A-4819-9834-0A1F1DA742EB}"/>
              </a:ext>
            </a:extLst>
          </p:cNvPr>
          <p:cNvSpPr txBox="1"/>
          <p:nvPr/>
        </p:nvSpPr>
        <p:spPr>
          <a:xfrm>
            <a:off x="6692900" y="4927600"/>
            <a:ext cx="3368230" cy="584775"/>
          </a:xfrm>
          <a:prstGeom prst="rect">
            <a:avLst/>
          </a:prstGeom>
          <a:noFill/>
        </p:spPr>
        <p:txBody>
          <a:bodyPr wrap="none" rtlCol="0">
            <a:spAutoFit/>
          </a:bodyPr>
          <a:lstStyle/>
          <a:p>
            <a:r>
              <a:rPr lang="en-US" sz="3200" dirty="0"/>
              <a:t>- Tiffany Beamer</a:t>
            </a:r>
          </a:p>
        </p:txBody>
      </p:sp>
    </p:spTree>
    <p:extLst>
      <p:ext uri="{BB962C8B-B14F-4D97-AF65-F5344CB8AC3E}">
        <p14:creationId xmlns:p14="http://schemas.microsoft.com/office/powerpoint/2010/main" val="2743139924"/>
      </p:ext>
    </p:extLst>
  </p:cSld>
  <p:clrMapOvr>
    <a:masterClrMapping/>
  </p:clrMapOvr>
  <p:transition spd="slow" advClick="0" advTm="2000">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18A7A-317C-4839-9F7C-F78C0A7338B1}"/>
              </a:ext>
            </a:extLst>
          </p:cNvPr>
          <p:cNvSpPr>
            <a:spLocks noGrp="1"/>
          </p:cNvSpPr>
          <p:nvPr>
            <p:ph type="title"/>
          </p:nvPr>
        </p:nvSpPr>
        <p:spPr>
          <a:xfrm>
            <a:off x="1350963" y="2638425"/>
            <a:ext cx="9905998" cy="1905000"/>
          </a:xfrm>
        </p:spPr>
        <p:txBody>
          <a:bodyPr>
            <a:normAutofit fontScale="90000"/>
          </a:bodyPr>
          <a:lstStyle/>
          <a:p>
            <a:pPr algn="ctr"/>
            <a:r>
              <a:rPr lang="en-US" sz="6000" dirty="0" err="1">
                <a:latin typeface="Comic Sans MS" panose="030F0702030302020204" pitchFamily="66" charset="0"/>
              </a:rPr>
              <a:t>DaNG</a:t>
            </a:r>
            <a:r>
              <a:rPr lang="en-US" sz="6000" dirty="0">
                <a:latin typeface="Comic Sans MS" panose="030F0702030302020204" pitchFamily="66" charset="0"/>
              </a:rPr>
              <a:t>! This guy is Obsessed!</a:t>
            </a:r>
          </a:p>
        </p:txBody>
      </p:sp>
    </p:spTree>
    <p:extLst>
      <p:ext uri="{BB962C8B-B14F-4D97-AF65-F5344CB8AC3E}">
        <p14:creationId xmlns:p14="http://schemas.microsoft.com/office/powerpoint/2010/main" val="2481061877"/>
      </p:ext>
    </p:extLst>
  </p:cSld>
  <p:clrMapOvr>
    <a:masterClrMapping/>
  </p:clrMapOvr>
  <p:transition spd="slow" advClick="0" advTm="1500">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18A7A-317C-4839-9F7C-F78C0A7338B1}"/>
              </a:ext>
            </a:extLst>
          </p:cNvPr>
          <p:cNvSpPr>
            <a:spLocks noGrp="1"/>
          </p:cNvSpPr>
          <p:nvPr>
            <p:ph type="title"/>
          </p:nvPr>
        </p:nvSpPr>
        <p:spPr>
          <a:xfrm>
            <a:off x="1350963" y="2638425"/>
            <a:ext cx="9905998" cy="1905000"/>
          </a:xfrm>
        </p:spPr>
        <p:txBody>
          <a:bodyPr>
            <a:normAutofit fontScale="90000"/>
          </a:bodyPr>
          <a:lstStyle/>
          <a:p>
            <a:pPr algn="ctr"/>
            <a:r>
              <a:rPr lang="en-US" sz="6000" dirty="0" err="1">
                <a:latin typeface="Comic Sans MS" panose="030F0702030302020204" pitchFamily="66" charset="0"/>
              </a:rPr>
              <a:t>DaNG</a:t>
            </a:r>
            <a:r>
              <a:rPr lang="en-US" sz="6000" dirty="0">
                <a:latin typeface="Comic Sans MS" panose="030F0702030302020204" pitchFamily="66" charset="0"/>
              </a:rPr>
              <a:t>! This guy is Possessed!</a:t>
            </a:r>
          </a:p>
        </p:txBody>
      </p:sp>
    </p:spTree>
    <p:extLst>
      <p:ext uri="{BB962C8B-B14F-4D97-AF65-F5344CB8AC3E}">
        <p14:creationId xmlns:p14="http://schemas.microsoft.com/office/powerpoint/2010/main" val="1621450236"/>
      </p:ext>
    </p:extLst>
  </p:cSld>
  <p:clrMapOvr>
    <a:masterClrMapping/>
  </p:clrMapOvr>
  <p:transition spd="slow" advClick="0" advTm="1500">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18A7A-317C-4839-9F7C-F78C0A7338B1}"/>
              </a:ext>
            </a:extLst>
          </p:cNvPr>
          <p:cNvSpPr>
            <a:spLocks noGrp="1"/>
          </p:cNvSpPr>
          <p:nvPr>
            <p:ph type="title"/>
          </p:nvPr>
        </p:nvSpPr>
        <p:spPr>
          <a:xfrm>
            <a:off x="1350963" y="2638425"/>
            <a:ext cx="9905998" cy="1905000"/>
          </a:xfrm>
        </p:spPr>
        <p:txBody>
          <a:bodyPr>
            <a:normAutofit fontScale="90000"/>
          </a:bodyPr>
          <a:lstStyle/>
          <a:p>
            <a:pPr algn="ctr"/>
            <a:r>
              <a:rPr lang="en-US" sz="6000" dirty="0" err="1">
                <a:latin typeface="Comic Sans MS" panose="030F0702030302020204" pitchFamily="66" charset="0"/>
              </a:rPr>
              <a:t>DaNG</a:t>
            </a:r>
            <a:r>
              <a:rPr lang="en-US" sz="6000" dirty="0">
                <a:latin typeface="Comic Sans MS" panose="030F0702030302020204" pitchFamily="66" charset="0"/>
              </a:rPr>
              <a:t>! This guy is </a:t>
            </a:r>
            <a:br>
              <a:rPr lang="en-US" sz="6000" dirty="0">
                <a:latin typeface="Comic Sans MS" panose="030F0702030302020204" pitchFamily="66" charset="0"/>
              </a:rPr>
            </a:br>
            <a:r>
              <a:rPr lang="en-US" sz="6000" dirty="0">
                <a:latin typeface="Comic Sans MS" panose="030F0702030302020204" pitchFamily="66" charset="0"/>
              </a:rPr>
              <a:t>F </a:t>
            </a:r>
            <a:r>
              <a:rPr lang="en-US" sz="6000" dirty="0">
                <a:solidFill>
                  <a:schemeClr val="bg1">
                    <a:lumMod val="85000"/>
                    <a:lumOff val="15000"/>
                  </a:schemeClr>
                </a:solidFill>
                <a:latin typeface="Comic Sans MS" panose="030F0702030302020204" pitchFamily="66" charset="0"/>
              </a:rPr>
              <a:t>** </a:t>
            </a:r>
            <a:r>
              <a:rPr lang="en-US" sz="6000" dirty="0">
                <a:latin typeface="Comic Sans MS" panose="030F0702030302020204" pitchFamily="66" charset="0"/>
              </a:rPr>
              <a:t>KING CRAZY!</a:t>
            </a:r>
          </a:p>
        </p:txBody>
      </p:sp>
      <p:sp>
        <p:nvSpPr>
          <p:cNvPr id="3" name="Title 1">
            <a:extLst>
              <a:ext uri="{FF2B5EF4-FFF2-40B4-BE49-F238E27FC236}">
                <a16:creationId xmlns:a16="http://schemas.microsoft.com/office/drawing/2014/main" id="{E2D5156E-E2CC-40DD-BEBD-A0CEF45A0838}"/>
              </a:ext>
            </a:extLst>
          </p:cNvPr>
          <p:cNvSpPr txBox="1">
            <a:spLocks/>
          </p:cNvSpPr>
          <p:nvPr/>
        </p:nvSpPr>
        <p:spPr>
          <a:xfrm>
            <a:off x="3389313" y="3655369"/>
            <a:ext cx="1858962" cy="781050"/>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dirty="0">
                <a:solidFill>
                  <a:srgbClr val="00B050"/>
                </a:solidFill>
                <a:latin typeface="Comic Sans MS" panose="030F0702030302020204" pitchFamily="66" charset="0"/>
              </a:rPr>
              <a:t>rea</a:t>
            </a:r>
          </a:p>
        </p:txBody>
      </p:sp>
      <p:sp>
        <p:nvSpPr>
          <p:cNvPr id="4" name="TextBox 3">
            <a:extLst>
              <a:ext uri="{FF2B5EF4-FFF2-40B4-BE49-F238E27FC236}">
                <a16:creationId xmlns:a16="http://schemas.microsoft.com/office/drawing/2014/main" id="{0D4013F2-AFED-4617-AA6A-21B5CAAD7BAA}"/>
              </a:ext>
            </a:extLst>
          </p:cNvPr>
          <p:cNvSpPr txBox="1"/>
          <p:nvPr/>
        </p:nvSpPr>
        <p:spPr>
          <a:xfrm flipH="1">
            <a:off x="2950843" y="5015210"/>
            <a:ext cx="3783332" cy="461665"/>
          </a:xfrm>
          <a:prstGeom prst="rect">
            <a:avLst/>
          </a:prstGeom>
          <a:noFill/>
        </p:spPr>
        <p:txBody>
          <a:bodyPr wrap="square" rtlCol="0">
            <a:spAutoFit/>
          </a:bodyPr>
          <a:lstStyle/>
          <a:p>
            <a:r>
              <a:rPr lang="en-US" sz="2400" dirty="0">
                <a:solidFill>
                  <a:srgbClr val="278933"/>
                </a:solidFill>
                <a:latin typeface="Comic Sans MS" panose="030F0702030302020204" pitchFamily="66" charset="0"/>
              </a:rPr>
              <a:t>Code Mash Friendly</a:t>
            </a:r>
          </a:p>
        </p:txBody>
      </p:sp>
      <p:cxnSp>
        <p:nvCxnSpPr>
          <p:cNvPr id="6" name="Straight Arrow Connector 5">
            <a:extLst>
              <a:ext uri="{FF2B5EF4-FFF2-40B4-BE49-F238E27FC236}">
                <a16:creationId xmlns:a16="http://schemas.microsoft.com/office/drawing/2014/main" id="{18F132AC-1CD7-4597-B72D-D480A8FDEFEF}"/>
              </a:ext>
            </a:extLst>
          </p:cNvPr>
          <p:cNvCxnSpPr/>
          <p:nvPr/>
        </p:nvCxnSpPr>
        <p:spPr>
          <a:xfrm flipH="1" flipV="1">
            <a:off x="4219575" y="4360218"/>
            <a:ext cx="99219" cy="55468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55988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A8F4D-65ED-4E40-9A7A-DFD575F84C61}"/>
              </a:ext>
            </a:extLst>
          </p:cNvPr>
          <p:cNvSpPr>
            <a:spLocks noGrp="1"/>
          </p:cNvSpPr>
          <p:nvPr>
            <p:ph type="title"/>
          </p:nvPr>
        </p:nvSpPr>
        <p:spPr/>
        <p:txBody>
          <a:bodyPr/>
          <a:lstStyle/>
          <a:p>
            <a:r>
              <a:rPr lang="en-US" dirty="0"/>
              <a:t>1. Know Where You Are Going</a:t>
            </a:r>
          </a:p>
        </p:txBody>
      </p:sp>
      <p:sp>
        <p:nvSpPr>
          <p:cNvPr id="3" name="Content Placeholder 2">
            <a:extLst>
              <a:ext uri="{FF2B5EF4-FFF2-40B4-BE49-F238E27FC236}">
                <a16:creationId xmlns:a16="http://schemas.microsoft.com/office/drawing/2014/main" id="{E4CAD5E2-64E8-452E-822D-2A1772A59939}"/>
              </a:ext>
            </a:extLst>
          </p:cNvPr>
          <p:cNvSpPr>
            <a:spLocks noGrp="1"/>
          </p:cNvSpPr>
          <p:nvPr>
            <p:ph idx="1"/>
          </p:nvPr>
        </p:nvSpPr>
        <p:spPr/>
        <p:txBody>
          <a:bodyPr>
            <a:normAutofit fontScale="92500" lnSpcReduction="10000"/>
          </a:bodyPr>
          <a:lstStyle/>
          <a:p>
            <a:r>
              <a:rPr lang="en-US" dirty="0"/>
              <a:t>Current State</a:t>
            </a:r>
          </a:p>
          <a:p>
            <a:pPr lvl="1"/>
            <a:r>
              <a:rPr lang="en-US" dirty="0"/>
              <a:t>Catalog the Functionality of Your Application</a:t>
            </a:r>
          </a:p>
          <a:p>
            <a:pPr lvl="1"/>
            <a:r>
              <a:rPr lang="en-US" dirty="0"/>
              <a:t>Map Functionality to Roles</a:t>
            </a:r>
          </a:p>
          <a:p>
            <a:r>
              <a:rPr lang="en-US" dirty="0"/>
              <a:t>Future State</a:t>
            </a:r>
          </a:p>
          <a:p>
            <a:pPr lvl="1"/>
            <a:r>
              <a:rPr lang="en-US" dirty="0"/>
              <a:t>Determine What Has to Be in The Future State of the Application</a:t>
            </a:r>
          </a:p>
          <a:p>
            <a:pPr lvl="1"/>
            <a:r>
              <a:rPr lang="en-US" dirty="0"/>
              <a:t>Do You Need Anything Else?</a:t>
            </a:r>
          </a:p>
          <a:p>
            <a:r>
              <a:rPr lang="en-US" dirty="0"/>
              <a:t>Map the Journey</a:t>
            </a:r>
          </a:p>
          <a:p>
            <a:pPr lvl="1"/>
            <a:r>
              <a:rPr lang="en-US" dirty="0"/>
              <a:t>How Do You Get From Here to There?</a:t>
            </a:r>
          </a:p>
          <a:p>
            <a:endParaRPr lang="en-US" dirty="0"/>
          </a:p>
        </p:txBody>
      </p:sp>
    </p:spTree>
    <p:extLst>
      <p:ext uri="{BB962C8B-B14F-4D97-AF65-F5344CB8AC3E}">
        <p14:creationId xmlns:p14="http://schemas.microsoft.com/office/powerpoint/2010/main" val="1049727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01CBE-7A67-4908-AD60-61D2F911C66B}"/>
              </a:ext>
            </a:extLst>
          </p:cNvPr>
          <p:cNvSpPr>
            <a:spLocks noGrp="1"/>
          </p:cNvSpPr>
          <p:nvPr>
            <p:ph type="title"/>
          </p:nvPr>
        </p:nvSpPr>
        <p:spPr/>
        <p:txBody>
          <a:bodyPr/>
          <a:lstStyle/>
          <a:p>
            <a:r>
              <a:rPr lang="en-US" dirty="0"/>
              <a:t>1.You Have To Know Where You Are Going</a:t>
            </a:r>
          </a:p>
        </p:txBody>
      </p:sp>
      <p:pic>
        <p:nvPicPr>
          <p:cNvPr id="3" name="Picture 2">
            <a:extLst>
              <a:ext uri="{FF2B5EF4-FFF2-40B4-BE49-F238E27FC236}">
                <a16:creationId xmlns:a16="http://schemas.microsoft.com/office/drawing/2014/main" id="{59CEEDAC-34FA-42C5-BBD5-272A0035CA65}"/>
              </a:ext>
            </a:extLst>
          </p:cNvPr>
          <p:cNvPicPr>
            <a:picLocks noChangeAspect="1"/>
          </p:cNvPicPr>
          <p:nvPr/>
        </p:nvPicPr>
        <p:blipFill>
          <a:blip r:embed="rId3"/>
          <a:stretch>
            <a:fillRect/>
          </a:stretch>
        </p:blipFill>
        <p:spPr>
          <a:xfrm>
            <a:off x="2194560" y="1883664"/>
            <a:ext cx="7847266" cy="4725448"/>
          </a:xfrm>
          <a:prstGeom prst="rect">
            <a:avLst/>
          </a:prstGeom>
        </p:spPr>
      </p:pic>
      <p:pic>
        <p:nvPicPr>
          <p:cNvPr id="6" name="Picture 5">
            <a:extLst>
              <a:ext uri="{FF2B5EF4-FFF2-40B4-BE49-F238E27FC236}">
                <a16:creationId xmlns:a16="http://schemas.microsoft.com/office/drawing/2014/main" id="{89C131A2-5189-4F45-8A2E-C3B6C967314F}"/>
              </a:ext>
            </a:extLst>
          </p:cNvPr>
          <p:cNvPicPr>
            <a:picLocks noChangeAspect="1"/>
          </p:cNvPicPr>
          <p:nvPr/>
        </p:nvPicPr>
        <p:blipFill>
          <a:blip r:embed="rId4"/>
          <a:stretch>
            <a:fillRect/>
          </a:stretch>
        </p:blipFill>
        <p:spPr>
          <a:xfrm>
            <a:off x="2194560" y="1883664"/>
            <a:ext cx="7847266" cy="4725448"/>
          </a:xfrm>
          <a:prstGeom prst="rect">
            <a:avLst/>
          </a:prstGeom>
        </p:spPr>
      </p:pic>
      <p:pic>
        <p:nvPicPr>
          <p:cNvPr id="7" name="Picture 6">
            <a:extLst>
              <a:ext uri="{FF2B5EF4-FFF2-40B4-BE49-F238E27FC236}">
                <a16:creationId xmlns:a16="http://schemas.microsoft.com/office/drawing/2014/main" id="{AA1E5848-3B72-4080-B65A-B7849A8945A6}"/>
              </a:ext>
            </a:extLst>
          </p:cNvPr>
          <p:cNvPicPr>
            <a:picLocks noChangeAspect="1"/>
          </p:cNvPicPr>
          <p:nvPr/>
        </p:nvPicPr>
        <p:blipFill>
          <a:blip r:embed="rId5"/>
          <a:stretch>
            <a:fillRect/>
          </a:stretch>
        </p:blipFill>
        <p:spPr>
          <a:xfrm>
            <a:off x="2194560" y="1883664"/>
            <a:ext cx="7847266" cy="4725448"/>
          </a:xfrm>
          <a:prstGeom prst="rect">
            <a:avLst/>
          </a:prstGeom>
        </p:spPr>
      </p:pic>
      <p:pic>
        <p:nvPicPr>
          <p:cNvPr id="9" name="Picture 8">
            <a:extLst>
              <a:ext uri="{FF2B5EF4-FFF2-40B4-BE49-F238E27FC236}">
                <a16:creationId xmlns:a16="http://schemas.microsoft.com/office/drawing/2014/main" id="{1EFA15EC-88E0-49F7-B6A8-63926EC836DF}"/>
              </a:ext>
            </a:extLst>
          </p:cNvPr>
          <p:cNvPicPr>
            <a:picLocks noChangeAspect="1"/>
          </p:cNvPicPr>
          <p:nvPr/>
        </p:nvPicPr>
        <p:blipFill>
          <a:blip r:embed="rId6"/>
          <a:stretch>
            <a:fillRect/>
          </a:stretch>
        </p:blipFill>
        <p:spPr>
          <a:xfrm>
            <a:off x="2194560" y="1883664"/>
            <a:ext cx="7847266" cy="4725448"/>
          </a:xfrm>
          <a:prstGeom prst="rect">
            <a:avLst/>
          </a:prstGeom>
        </p:spPr>
      </p:pic>
      <p:pic>
        <p:nvPicPr>
          <p:cNvPr id="8" name="Picture 7">
            <a:extLst>
              <a:ext uri="{FF2B5EF4-FFF2-40B4-BE49-F238E27FC236}">
                <a16:creationId xmlns:a16="http://schemas.microsoft.com/office/drawing/2014/main" id="{DB06B08E-5778-413F-A3A0-B4B411E9442B}"/>
              </a:ext>
            </a:extLst>
          </p:cNvPr>
          <p:cNvPicPr>
            <a:picLocks noChangeAspect="1"/>
          </p:cNvPicPr>
          <p:nvPr/>
        </p:nvPicPr>
        <p:blipFill>
          <a:blip r:embed="rId7"/>
          <a:stretch>
            <a:fillRect/>
          </a:stretch>
        </p:blipFill>
        <p:spPr>
          <a:xfrm>
            <a:off x="2194560" y="1883664"/>
            <a:ext cx="7847266" cy="4725448"/>
          </a:xfrm>
          <a:prstGeom prst="rect">
            <a:avLst/>
          </a:prstGeom>
        </p:spPr>
      </p:pic>
      <p:pic>
        <p:nvPicPr>
          <p:cNvPr id="13" name="Picture 12">
            <a:extLst>
              <a:ext uri="{FF2B5EF4-FFF2-40B4-BE49-F238E27FC236}">
                <a16:creationId xmlns:a16="http://schemas.microsoft.com/office/drawing/2014/main" id="{21325821-E38A-4E32-A469-9B50AC49884B}"/>
              </a:ext>
            </a:extLst>
          </p:cNvPr>
          <p:cNvPicPr>
            <a:picLocks noChangeAspect="1"/>
          </p:cNvPicPr>
          <p:nvPr/>
        </p:nvPicPr>
        <p:blipFill>
          <a:blip r:embed="rId8"/>
          <a:stretch>
            <a:fillRect/>
          </a:stretch>
        </p:blipFill>
        <p:spPr>
          <a:xfrm>
            <a:off x="2194560" y="1883664"/>
            <a:ext cx="7847266" cy="4725448"/>
          </a:xfrm>
          <a:prstGeom prst="rect">
            <a:avLst/>
          </a:prstGeom>
        </p:spPr>
      </p:pic>
      <p:pic>
        <p:nvPicPr>
          <p:cNvPr id="14" name="Picture 13">
            <a:extLst>
              <a:ext uri="{FF2B5EF4-FFF2-40B4-BE49-F238E27FC236}">
                <a16:creationId xmlns:a16="http://schemas.microsoft.com/office/drawing/2014/main" id="{2C56938F-64CD-4F39-8AD6-2F8B056A4AF2}"/>
              </a:ext>
            </a:extLst>
          </p:cNvPr>
          <p:cNvPicPr>
            <a:picLocks noChangeAspect="1"/>
          </p:cNvPicPr>
          <p:nvPr/>
        </p:nvPicPr>
        <p:blipFill>
          <a:blip r:embed="rId9"/>
          <a:stretch>
            <a:fillRect/>
          </a:stretch>
        </p:blipFill>
        <p:spPr>
          <a:xfrm>
            <a:off x="2194560" y="1883664"/>
            <a:ext cx="7847266" cy="4725448"/>
          </a:xfrm>
          <a:prstGeom prst="rect">
            <a:avLst/>
          </a:prstGeom>
        </p:spPr>
      </p:pic>
      <p:pic>
        <p:nvPicPr>
          <p:cNvPr id="15" name="Picture 14">
            <a:extLst>
              <a:ext uri="{FF2B5EF4-FFF2-40B4-BE49-F238E27FC236}">
                <a16:creationId xmlns:a16="http://schemas.microsoft.com/office/drawing/2014/main" id="{E8BE252A-507E-4456-BE44-85DF3E8A833F}"/>
              </a:ext>
            </a:extLst>
          </p:cNvPr>
          <p:cNvPicPr>
            <a:picLocks noChangeAspect="1"/>
          </p:cNvPicPr>
          <p:nvPr/>
        </p:nvPicPr>
        <p:blipFill>
          <a:blip r:embed="rId10"/>
          <a:stretch>
            <a:fillRect/>
          </a:stretch>
        </p:blipFill>
        <p:spPr>
          <a:xfrm>
            <a:off x="2194560" y="1883664"/>
            <a:ext cx="7847266" cy="4725448"/>
          </a:xfrm>
          <a:prstGeom prst="rect">
            <a:avLst/>
          </a:prstGeom>
        </p:spPr>
      </p:pic>
      <p:pic>
        <p:nvPicPr>
          <p:cNvPr id="16" name="Picture 15">
            <a:extLst>
              <a:ext uri="{FF2B5EF4-FFF2-40B4-BE49-F238E27FC236}">
                <a16:creationId xmlns:a16="http://schemas.microsoft.com/office/drawing/2014/main" id="{D0691037-6155-4A15-8D0C-9E1DF16DFA37}"/>
              </a:ext>
            </a:extLst>
          </p:cNvPr>
          <p:cNvPicPr>
            <a:picLocks noChangeAspect="1"/>
          </p:cNvPicPr>
          <p:nvPr/>
        </p:nvPicPr>
        <p:blipFill>
          <a:blip r:embed="rId11"/>
          <a:stretch>
            <a:fillRect/>
          </a:stretch>
        </p:blipFill>
        <p:spPr>
          <a:xfrm>
            <a:off x="2194560" y="1883664"/>
            <a:ext cx="7847266" cy="4725448"/>
          </a:xfrm>
          <a:prstGeom prst="rect">
            <a:avLst/>
          </a:prstGeom>
        </p:spPr>
      </p:pic>
      <p:pic>
        <p:nvPicPr>
          <p:cNvPr id="17" name="Picture 16">
            <a:extLst>
              <a:ext uri="{FF2B5EF4-FFF2-40B4-BE49-F238E27FC236}">
                <a16:creationId xmlns:a16="http://schemas.microsoft.com/office/drawing/2014/main" id="{7CDAFF87-7DF1-470A-9857-67D8E4C034E4}"/>
              </a:ext>
            </a:extLst>
          </p:cNvPr>
          <p:cNvPicPr>
            <a:picLocks noChangeAspect="1"/>
          </p:cNvPicPr>
          <p:nvPr/>
        </p:nvPicPr>
        <p:blipFill>
          <a:blip r:embed="rId12"/>
          <a:stretch>
            <a:fillRect/>
          </a:stretch>
        </p:blipFill>
        <p:spPr>
          <a:xfrm>
            <a:off x="2194560" y="1883664"/>
            <a:ext cx="7847266" cy="4725448"/>
          </a:xfrm>
          <a:prstGeom prst="rect">
            <a:avLst/>
          </a:prstGeom>
        </p:spPr>
      </p:pic>
      <p:pic>
        <p:nvPicPr>
          <p:cNvPr id="21" name="Picture 20">
            <a:extLst>
              <a:ext uri="{FF2B5EF4-FFF2-40B4-BE49-F238E27FC236}">
                <a16:creationId xmlns:a16="http://schemas.microsoft.com/office/drawing/2014/main" id="{0813C01A-C0B0-43B5-BAE1-E8F86F769E1E}"/>
              </a:ext>
            </a:extLst>
          </p:cNvPr>
          <p:cNvPicPr>
            <a:picLocks noChangeAspect="1"/>
          </p:cNvPicPr>
          <p:nvPr/>
        </p:nvPicPr>
        <p:blipFill>
          <a:blip r:embed="rId13"/>
          <a:stretch>
            <a:fillRect/>
          </a:stretch>
        </p:blipFill>
        <p:spPr>
          <a:xfrm>
            <a:off x="2194560" y="1883664"/>
            <a:ext cx="7847266" cy="4725448"/>
          </a:xfrm>
          <a:prstGeom prst="rect">
            <a:avLst/>
          </a:prstGeom>
        </p:spPr>
      </p:pic>
      <p:pic>
        <p:nvPicPr>
          <p:cNvPr id="22" name="Picture 21">
            <a:extLst>
              <a:ext uri="{FF2B5EF4-FFF2-40B4-BE49-F238E27FC236}">
                <a16:creationId xmlns:a16="http://schemas.microsoft.com/office/drawing/2014/main" id="{DE501AF6-8410-4422-B120-F72C106C900C}"/>
              </a:ext>
            </a:extLst>
          </p:cNvPr>
          <p:cNvPicPr>
            <a:picLocks noChangeAspect="1"/>
          </p:cNvPicPr>
          <p:nvPr/>
        </p:nvPicPr>
        <p:blipFill>
          <a:blip r:embed="rId14"/>
          <a:stretch>
            <a:fillRect/>
          </a:stretch>
        </p:blipFill>
        <p:spPr>
          <a:xfrm>
            <a:off x="2194560" y="1883664"/>
            <a:ext cx="7847266" cy="4725448"/>
          </a:xfrm>
          <a:prstGeom prst="rect">
            <a:avLst/>
          </a:prstGeom>
        </p:spPr>
      </p:pic>
      <p:pic>
        <p:nvPicPr>
          <p:cNvPr id="23" name="Picture 22">
            <a:extLst>
              <a:ext uri="{FF2B5EF4-FFF2-40B4-BE49-F238E27FC236}">
                <a16:creationId xmlns:a16="http://schemas.microsoft.com/office/drawing/2014/main" id="{2A2DB8C2-0247-47C6-8747-B1FA3746BA14}"/>
              </a:ext>
            </a:extLst>
          </p:cNvPr>
          <p:cNvPicPr>
            <a:picLocks noChangeAspect="1"/>
          </p:cNvPicPr>
          <p:nvPr/>
        </p:nvPicPr>
        <p:blipFill>
          <a:blip r:embed="rId15"/>
          <a:stretch>
            <a:fillRect/>
          </a:stretch>
        </p:blipFill>
        <p:spPr>
          <a:xfrm>
            <a:off x="2194560" y="1883664"/>
            <a:ext cx="7847266" cy="4725448"/>
          </a:xfrm>
          <a:prstGeom prst="rect">
            <a:avLst/>
          </a:prstGeom>
        </p:spPr>
      </p:pic>
      <p:sp>
        <p:nvSpPr>
          <p:cNvPr id="24" name="TextBox 23">
            <a:extLst>
              <a:ext uri="{FF2B5EF4-FFF2-40B4-BE49-F238E27FC236}">
                <a16:creationId xmlns:a16="http://schemas.microsoft.com/office/drawing/2014/main" id="{309C0238-4A77-4978-8CBD-5300D97275AA}"/>
              </a:ext>
            </a:extLst>
          </p:cNvPr>
          <p:cNvSpPr txBox="1"/>
          <p:nvPr/>
        </p:nvSpPr>
        <p:spPr>
          <a:xfrm>
            <a:off x="7391400" y="6239780"/>
            <a:ext cx="1611339" cy="369332"/>
          </a:xfrm>
          <a:prstGeom prst="rect">
            <a:avLst/>
          </a:prstGeom>
          <a:noFill/>
        </p:spPr>
        <p:txBody>
          <a:bodyPr wrap="none" rtlCol="0">
            <a:spAutoFit/>
          </a:bodyPr>
          <a:lstStyle/>
          <a:p>
            <a:r>
              <a:rPr lang="en-US" b="1" dirty="0">
                <a:solidFill>
                  <a:srgbClr val="FF0000"/>
                </a:solidFill>
                <a:latin typeface="Comic Sans MS" panose="030F0702030302020204" pitchFamily="66" charset="0"/>
              </a:rPr>
              <a:t>Apache Trail</a:t>
            </a:r>
          </a:p>
        </p:txBody>
      </p:sp>
      <p:sp>
        <p:nvSpPr>
          <p:cNvPr id="25" name="TextBox 24">
            <a:extLst>
              <a:ext uri="{FF2B5EF4-FFF2-40B4-BE49-F238E27FC236}">
                <a16:creationId xmlns:a16="http://schemas.microsoft.com/office/drawing/2014/main" id="{B1EA8680-CD80-4D16-9E7B-DF49673B1A29}"/>
              </a:ext>
            </a:extLst>
          </p:cNvPr>
          <p:cNvSpPr txBox="1"/>
          <p:nvPr/>
        </p:nvSpPr>
        <p:spPr>
          <a:xfrm>
            <a:off x="7175500" y="5541280"/>
            <a:ext cx="1838965" cy="369332"/>
          </a:xfrm>
          <a:prstGeom prst="rect">
            <a:avLst/>
          </a:prstGeom>
          <a:noFill/>
        </p:spPr>
        <p:txBody>
          <a:bodyPr wrap="none" rtlCol="0">
            <a:spAutoFit/>
          </a:bodyPr>
          <a:lstStyle/>
          <a:p>
            <a:r>
              <a:rPr lang="en-US" b="1" dirty="0">
                <a:solidFill>
                  <a:srgbClr val="FF0000"/>
                </a:solidFill>
                <a:latin typeface="Comic Sans MS" panose="030F0702030302020204" pitchFamily="66" charset="0"/>
              </a:rPr>
              <a:t>Natural Bridge</a:t>
            </a:r>
          </a:p>
        </p:txBody>
      </p:sp>
      <p:sp>
        <p:nvSpPr>
          <p:cNvPr id="26" name="TextBox 25">
            <a:extLst>
              <a:ext uri="{FF2B5EF4-FFF2-40B4-BE49-F238E27FC236}">
                <a16:creationId xmlns:a16="http://schemas.microsoft.com/office/drawing/2014/main" id="{A09E827D-092E-4C7E-90AC-60A1A5E88950}"/>
              </a:ext>
            </a:extLst>
          </p:cNvPr>
          <p:cNvSpPr txBox="1"/>
          <p:nvPr/>
        </p:nvSpPr>
        <p:spPr>
          <a:xfrm>
            <a:off x="4850728" y="2782669"/>
            <a:ext cx="1697901" cy="646331"/>
          </a:xfrm>
          <a:prstGeom prst="rect">
            <a:avLst/>
          </a:prstGeom>
          <a:noFill/>
        </p:spPr>
        <p:txBody>
          <a:bodyPr wrap="none" rtlCol="0">
            <a:spAutoFit/>
          </a:bodyPr>
          <a:lstStyle/>
          <a:p>
            <a:pPr algn="ctr"/>
            <a:r>
              <a:rPr lang="en-US" b="1" dirty="0">
                <a:solidFill>
                  <a:schemeClr val="accent5">
                    <a:lumMod val="75000"/>
                  </a:schemeClr>
                </a:solidFill>
                <a:latin typeface="Comic Sans MS" panose="030F0702030302020204" pitchFamily="66" charset="0"/>
              </a:rPr>
              <a:t>Grand Canyon</a:t>
            </a:r>
            <a:br>
              <a:rPr lang="en-US" b="1" dirty="0">
                <a:solidFill>
                  <a:schemeClr val="accent5">
                    <a:lumMod val="75000"/>
                  </a:schemeClr>
                </a:solidFill>
                <a:latin typeface="Comic Sans MS" panose="030F0702030302020204" pitchFamily="66" charset="0"/>
              </a:rPr>
            </a:br>
            <a:r>
              <a:rPr lang="en-US" b="1" dirty="0">
                <a:solidFill>
                  <a:schemeClr val="accent5">
                    <a:lumMod val="75000"/>
                  </a:schemeClr>
                </a:solidFill>
                <a:latin typeface="Comic Sans MS" panose="030F0702030302020204" pitchFamily="66" charset="0"/>
              </a:rPr>
              <a:t>(at Sunrise)</a:t>
            </a:r>
          </a:p>
        </p:txBody>
      </p:sp>
      <p:sp>
        <p:nvSpPr>
          <p:cNvPr id="27" name="TextBox 26">
            <a:extLst>
              <a:ext uri="{FF2B5EF4-FFF2-40B4-BE49-F238E27FC236}">
                <a16:creationId xmlns:a16="http://schemas.microsoft.com/office/drawing/2014/main" id="{CEE78BD8-C85E-48DA-8FD2-5D3ACD021CE3}"/>
              </a:ext>
            </a:extLst>
          </p:cNvPr>
          <p:cNvSpPr txBox="1"/>
          <p:nvPr/>
        </p:nvSpPr>
        <p:spPr>
          <a:xfrm>
            <a:off x="6996366" y="4842780"/>
            <a:ext cx="989373" cy="646331"/>
          </a:xfrm>
          <a:prstGeom prst="rect">
            <a:avLst/>
          </a:prstGeom>
          <a:noFill/>
        </p:spPr>
        <p:txBody>
          <a:bodyPr wrap="none" rtlCol="0">
            <a:spAutoFit/>
          </a:bodyPr>
          <a:lstStyle/>
          <a:p>
            <a:pPr algn="ctr"/>
            <a:r>
              <a:rPr lang="en-US" b="1" dirty="0">
                <a:solidFill>
                  <a:srgbClr val="00B0F0"/>
                </a:solidFill>
                <a:latin typeface="Comic Sans MS" panose="030F0702030302020204" pitchFamily="66" charset="0"/>
              </a:rPr>
              <a:t>Meteor</a:t>
            </a:r>
            <a:br>
              <a:rPr lang="en-US" b="1" dirty="0">
                <a:solidFill>
                  <a:srgbClr val="00B0F0"/>
                </a:solidFill>
                <a:latin typeface="Comic Sans MS" panose="030F0702030302020204" pitchFamily="66" charset="0"/>
              </a:rPr>
            </a:br>
            <a:r>
              <a:rPr lang="en-US" b="1" dirty="0">
                <a:solidFill>
                  <a:srgbClr val="00B0F0"/>
                </a:solidFill>
                <a:latin typeface="Comic Sans MS" panose="030F0702030302020204" pitchFamily="66" charset="0"/>
              </a:rPr>
              <a:t>Crater</a:t>
            </a:r>
          </a:p>
        </p:txBody>
      </p:sp>
      <p:sp>
        <p:nvSpPr>
          <p:cNvPr id="28" name="TextBox 27">
            <a:extLst>
              <a:ext uri="{FF2B5EF4-FFF2-40B4-BE49-F238E27FC236}">
                <a16:creationId xmlns:a16="http://schemas.microsoft.com/office/drawing/2014/main" id="{CCEA8CA0-119D-473B-B6D2-9FB69B88562C}"/>
              </a:ext>
            </a:extLst>
          </p:cNvPr>
          <p:cNvSpPr txBox="1"/>
          <p:nvPr/>
        </p:nvSpPr>
        <p:spPr>
          <a:xfrm>
            <a:off x="7808185" y="4052574"/>
            <a:ext cx="1164100" cy="646331"/>
          </a:xfrm>
          <a:prstGeom prst="rect">
            <a:avLst/>
          </a:prstGeom>
          <a:noFill/>
        </p:spPr>
        <p:txBody>
          <a:bodyPr wrap="none" rtlCol="0">
            <a:spAutoFit/>
          </a:bodyPr>
          <a:lstStyle/>
          <a:p>
            <a:pPr algn="ctr"/>
            <a:r>
              <a:rPr lang="en-US" b="1" dirty="0">
                <a:solidFill>
                  <a:srgbClr val="00B0F0"/>
                </a:solidFill>
                <a:latin typeface="Comic Sans MS" panose="030F0702030302020204" pitchFamily="66" charset="0"/>
              </a:rPr>
              <a:t>Winslow,</a:t>
            </a:r>
          </a:p>
          <a:p>
            <a:pPr algn="ctr"/>
            <a:r>
              <a:rPr lang="en-US" b="1" dirty="0">
                <a:solidFill>
                  <a:srgbClr val="00B0F0"/>
                </a:solidFill>
                <a:latin typeface="Comic Sans MS" panose="030F0702030302020204" pitchFamily="66" charset="0"/>
              </a:rPr>
              <a:t>Arizona</a:t>
            </a:r>
          </a:p>
        </p:txBody>
      </p:sp>
      <p:sp>
        <p:nvSpPr>
          <p:cNvPr id="29" name="TextBox 28">
            <a:extLst>
              <a:ext uri="{FF2B5EF4-FFF2-40B4-BE49-F238E27FC236}">
                <a16:creationId xmlns:a16="http://schemas.microsoft.com/office/drawing/2014/main" id="{DAD840D7-4FDB-48C5-83C3-73B0CC5B6B85}"/>
              </a:ext>
            </a:extLst>
          </p:cNvPr>
          <p:cNvSpPr txBox="1"/>
          <p:nvPr/>
        </p:nvSpPr>
        <p:spPr>
          <a:xfrm>
            <a:off x="7684032" y="3145521"/>
            <a:ext cx="1311576" cy="646331"/>
          </a:xfrm>
          <a:prstGeom prst="rect">
            <a:avLst/>
          </a:prstGeom>
          <a:noFill/>
        </p:spPr>
        <p:txBody>
          <a:bodyPr wrap="none" rtlCol="0">
            <a:spAutoFit/>
          </a:bodyPr>
          <a:lstStyle/>
          <a:p>
            <a:pPr algn="ctr"/>
            <a:r>
              <a:rPr lang="en-US" b="1" dirty="0">
                <a:solidFill>
                  <a:srgbClr val="7030A0"/>
                </a:solidFill>
                <a:latin typeface="Comic Sans MS" panose="030F0702030302020204" pitchFamily="66" charset="0"/>
              </a:rPr>
              <a:t>Canyon de</a:t>
            </a:r>
          </a:p>
          <a:p>
            <a:pPr algn="ctr"/>
            <a:r>
              <a:rPr lang="en-US" b="1" dirty="0">
                <a:solidFill>
                  <a:srgbClr val="7030A0"/>
                </a:solidFill>
                <a:latin typeface="Comic Sans MS" panose="030F0702030302020204" pitchFamily="66" charset="0"/>
              </a:rPr>
              <a:t>Shelly</a:t>
            </a:r>
          </a:p>
        </p:txBody>
      </p:sp>
      <p:sp>
        <p:nvSpPr>
          <p:cNvPr id="30" name="TextBox 29">
            <a:extLst>
              <a:ext uri="{FF2B5EF4-FFF2-40B4-BE49-F238E27FC236}">
                <a16:creationId xmlns:a16="http://schemas.microsoft.com/office/drawing/2014/main" id="{2260910F-1716-4D0D-9685-2A82DCD3A3FA}"/>
              </a:ext>
            </a:extLst>
          </p:cNvPr>
          <p:cNvSpPr txBox="1"/>
          <p:nvPr/>
        </p:nvSpPr>
        <p:spPr>
          <a:xfrm>
            <a:off x="7039467" y="1947641"/>
            <a:ext cx="1289134" cy="646331"/>
          </a:xfrm>
          <a:prstGeom prst="rect">
            <a:avLst/>
          </a:prstGeom>
          <a:noFill/>
        </p:spPr>
        <p:txBody>
          <a:bodyPr wrap="none" rtlCol="0">
            <a:spAutoFit/>
          </a:bodyPr>
          <a:lstStyle/>
          <a:p>
            <a:pPr algn="ctr"/>
            <a:r>
              <a:rPr lang="en-US" b="1" dirty="0">
                <a:solidFill>
                  <a:srgbClr val="7030A0"/>
                </a:solidFill>
                <a:latin typeface="Comic Sans MS" panose="030F0702030302020204" pitchFamily="66" charset="0"/>
              </a:rPr>
              <a:t>Monument</a:t>
            </a:r>
          </a:p>
          <a:p>
            <a:pPr algn="ctr"/>
            <a:r>
              <a:rPr lang="en-US" b="1" dirty="0">
                <a:solidFill>
                  <a:srgbClr val="7030A0"/>
                </a:solidFill>
                <a:latin typeface="Comic Sans MS" panose="030F0702030302020204" pitchFamily="66" charset="0"/>
              </a:rPr>
              <a:t>Valley</a:t>
            </a:r>
          </a:p>
        </p:txBody>
      </p:sp>
      <p:sp>
        <p:nvSpPr>
          <p:cNvPr id="31" name="TextBox 30">
            <a:extLst>
              <a:ext uri="{FF2B5EF4-FFF2-40B4-BE49-F238E27FC236}">
                <a16:creationId xmlns:a16="http://schemas.microsoft.com/office/drawing/2014/main" id="{95A4FBDB-D1F1-47FD-8BCC-AFF6C711E755}"/>
              </a:ext>
            </a:extLst>
          </p:cNvPr>
          <p:cNvSpPr txBox="1"/>
          <p:nvPr/>
        </p:nvSpPr>
        <p:spPr>
          <a:xfrm>
            <a:off x="4716876" y="2460728"/>
            <a:ext cx="1965603" cy="369332"/>
          </a:xfrm>
          <a:prstGeom prst="rect">
            <a:avLst/>
          </a:prstGeom>
          <a:noFill/>
        </p:spPr>
        <p:txBody>
          <a:bodyPr wrap="none" rtlCol="0">
            <a:spAutoFit/>
          </a:bodyPr>
          <a:lstStyle/>
          <a:p>
            <a:pPr algn="ctr"/>
            <a:r>
              <a:rPr lang="en-US" b="1" dirty="0">
                <a:solidFill>
                  <a:srgbClr val="C00000"/>
                </a:solidFill>
                <a:latin typeface="Comic Sans MS" panose="030F0702030302020204" pitchFamily="66" charset="0"/>
              </a:rPr>
              <a:t>Horseshoe Bend</a:t>
            </a:r>
          </a:p>
        </p:txBody>
      </p:sp>
      <p:sp>
        <p:nvSpPr>
          <p:cNvPr id="32" name="TextBox 31">
            <a:extLst>
              <a:ext uri="{FF2B5EF4-FFF2-40B4-BE49-F238E27FC236}">
                <a16:creationId xmlns:a16="http://schemas.microsoft.com/office/drawing/2014/main" id="{1AA2B1F6-4BC9-4A6C-9D02-392EFB29D604}"/>
              </a:ext>
            </a:extLst>
          </p:cNvPr>
          <p:cNvSpPr txBox="1"/>
          <p:nvPr/>
        </p:nvSpPr>
        <p:spPr>
          <a:xfrm>
            <a:off x="3198960" y="3407124"/>
            <a:ext cx="2618024" cy="338554"/>
          </a:xfrm>
          <a:prstGeom prst="rect">
            <a:avLst/>
          </a:prstGeom>
          <a:noFill/>
        </p:spPr>
        <p:txBody>
          <a:bodyPr wrap="none" rtlCol="0">
            <a:spAutoFit/>
          </a:bodyPr>
          <a:lstStyle/>
          <a:p>
            <a:pPr algn="ctr"/>
            <a:r>
              <a:rPr lang="en-US" sz="1600" b="1" dirty="0">
                <a:solidFill>
                  <a:srgbClr val="81A2BF"/>
                </a:solidFill>
                <a:latin typeface="Comic Sans MS" panose="030F0702030302020204" pitchFamily="66" charset="0"/>
              </a:rPr>
              <a:t>Bottom of Grand Canyon</a:t>
            </a:r>
          </a:p>
        </p:txBody>
      </p:sp>
      <p:sp>
        <p:nvSpPr>
          <p:cNvPr id="33" name="TextBox 32">
            <a:extLst>
              <a:ext uri="{FF2B5EF4-FFF2-40B4-BE49-F238E27FC236}">
                <a16:creationId xmlns:a16="http://schemas.microsoft.com/office/drawing/2014/main" id="{CE467937-D108-40AB-9128-5EA862B882C6}"/>
              </a:ext>
            </a:extLst>
          </p:cNvPr>
          <p:cNvSpPr txBox="1"/>
          <p:nvPr/>
        </p:nvSpPr>
        <p:spPr>
          <a:xfrm>
            <a:off x="5150011" y="5415503"/>
            <a:ext cx="891591" cy="338554"/>
          </a:xfrm>
          <a:prstGeom prst="rect">
            <a:avLst/>
          </a:prstGeom>
          <a:noFill/>
        </p:spPr>
        <p:txBody>
          <a:bodyPr wrap="none" rtlCol="0">
            <a:spAutoFit/>
          </a:bodyPr>
          <a:lstStyle/>
          <a:p>
            <a:pPr algn="ctr"/>
            <a:r>
              <a:rPr lang="en-US" sz="1600" b="1" dirty="0">
                <a:solidFill>
                  <a:srgbClr val="575ECD"/>
                </a:solidFill>
                <a:latin typeface="Comic Sans MS" panose="030F0702030302020204" pitchFamily="66" charset="0"/>
              </a:rPr>
              <a:t>Sedona</a:t>
            </a:r>
          </a:p>
        </p:txBody>
      </p:sp>
      <p:sp>
        <p:nvSpPr>
          <p:cNvPr id="34" name="TextBox 33">
            <a:extLst>
              <a:ext uri="{FF2B5EF4-FFF2-40B4-BE49-F238E27FC236}">
                <a16:creationId xmlns:a16="http://schemas.microsoft.com/office/drawing/2014/main" id="{2F23C018-A645-4227-9FF9-5754873E47BC}"/>
              </a:ext>
            </a:extLst>
          </p:cNvPr>
          <p:cNvSpPr txBox="1"/>
          <p:nvPr/>
        </p:nvSpPr>
        <p:spPr>
          <a:xfrm>
            <a:off x="4038259" y="4529037"/>
            <a:ext cx="1114409" cy="584775"/>
          </a:xfrm>
          <a:prstGeom prst="rect">
            <a:avLst/>
          </a:prstGeom>
          <a:noFill/>
        </p:spPr>
        <p:txBody>
          <a:bodyPr wrap="none" rtlCol="0">
            <a:spAutoFit/>
          </a:bodyPr>
          <a:lstStyle/>
          <a:p>
            <a:pPr algn="ctr"/>
            <a:r>
              <a:rPr lang="en-US" sz="1600" b="1" dirty="0">
                <a:solidFill>
                  <a:srgbClr val="575ECD"/>
                </a:solidFill>
                <a:latin typeface="Comic Sans MS" panose="030F0702030302020204" pitchFamily="66" charset="0"/>
              </a:rPr>
              <a:t>“Radiator</a:t>
            </a:r>
            <a:br>
              <a:rPr lang="en-US" sz="1600" b="1" dirty="0">
                <a:solidFill>
                  <a:srgbClr val="575ECD"/>
                </a:solidFill>
                <a:latin typeface="Comic Sans MS" panose="030F0702030302020204" pitchFamily="66" charset="0"/>
              </a:rPr>
            </a:br>
            <a:r>
              <a:rPr lang="en-US" sz="1600" b="1" dirty="0">
                <a:solidFill>
                  <a:srgbClr val="575ECD"/>
                </a:solidFill>
                <a:latin typeface="Comic Sans MS" panose="030F0702030302020204" pitchFamily="66" charset="0"/>
              </a:rPr>
              <a:t>Springs”</a:t>
            </a:r>
          </a:p>
        </p:txBody>
      </p:sp>
      <p:sp>
        <p:nvSpPr>
          <p:cNvPr id="35" name="TextBox 34">
            <a:extLst>
              <a:ext uri="{FF2B5EF4-FFF2-40B4-BE49-F238E27FC236}">
                <a16:creationId xmlns:a16="http://schemas.microsoft.com/office/drawing/2014/main" id="{DC9C9784-C4EC-427A-9296-629F8FE054BE}"/>
              </a:ext>
            </a:extLst>
          </p:cNvPr>
          <p:cNvSpPr txBox="1"/>
          <p:nvPr/>
        </p:nvSpPr>
        <p:spPr>
          <a:xfrm>
            <a:off x="2338283" y="3856752"/>
            <a:ext cx="870751" cy="584775"/>
          </a:xfrm>
          <a:prstGeom prst="rect">
            <a:avLst/>
          </a:prstGeom>
          <a:noFill/>
        </p:spPr>
        <p:txBody>
          <a:bodyPr wrap="none" rtlCol="0">
            <a:spAutoFit/>
          </a:bodyPr>
          <a:lstStyle/>
          <a:p>
            <a:pPr algn="ctr"/>
            <a:r>
              <a:rPr lang="en-US" sz="1600" b="1" dirty="0">
                <a:solidFill>
                  <a:srgbClr val="575ECD"/>
                </a:solidFill>
                <a:latin typeface="Comic Sans MS" panose="030F0702030302020204" pitchFamily="66" charset="0"/>
              </a:rPr>
              <a:t>Hoover</a:t>
            </a:r>
            <a:br>
              <a:rPr lang="en-US" sz="1600" b="1" dirty="0">
                <a:solidFill>
                  <a:srgbClr val="575ECD"/>
                </a:solidFill>
                <a:latin typeface="Comic Sans MS" panose="030F0702030302020204" pitchFamily="66" charset="0"/>
              </a:rPr>
            </a:br>
            <a:r>
              <a:rPr lang="en-US" sz="1600" b="1" dirty="0">
                <a:solidFill>
                  <a:srgbClr val="575ECD"/>
                </a:solidFill>
                <a:latin typeface="Comic Sans MS" panose="030F0702030302020204" pitchFamily="66" charset="0"/>
              </a:rPr>
              <a:t>Dam</a:t>
            </a:r>
          </a:p>
        </p:txBody>
      </p:sp>
      <p:sp>
        <p:nvSpPr>
          <p:cNvPr id="36" name="TextBox 35">
            <a:extLst>
              <a:ext uri="{FF2B5EF4-FFF2-40B4-BE49-F238E27FC236}">
                <a16:creationId xmlns:a16="http://schemas.microsoft.com/office/drawing/2014/main" id="{40CFBD2D-8B23-4AD1-9C11-6AAC6BF1954C}"/>
              </a:ext>
            </a:extLst>
          </p:cNvPr>
          <p:cNvSpPr txBox="1"/>
          <p:nvPr/>
        </p:nvSpPr>
        <p:spPr>
          <a:xfrm>
            <a:off x="5930906" y="5462182"/>
            <a:ext cx="936475" cy="646331"/>
          </a:xfrm>
          <a:prstGeom prst="rect">
            <a:avLst/>
          </a:prstGeom>
          <a:noFill/>
        </p:spPr>
        <p:txBody>
          <a:bodyPr wrap="none" rtlCol="0">
            <a:spAutoFit/>
          </a:bodyPr>
          <a:lstStyle/>
          <a:p>
            <a:r>
              <a:rPr lang="en-US" b="1" dirty="0">
                <a:solidFill>
                  <a:srgbClr val="FF0000"/>
                </a:solidFill>
                <a:latin typeface="Comic Sans MS" panose="030F0702030302020204" pitchFamily="66" charset="0"/>
              </a:rPr>
              <a:t>Out of</a:t>
            </a:r>
            <a:br>
              <a:rPr lang="en-US" b="1" dirty="0">
                <a:solidFill>
                  <a:srgbClr val="FF0000"/>
                </a:solidFill>
                <a:latin typeface="Comic Sans MS" panose="030F0702030302020204" pitchFamily="66" charset="0"/>
              </a:rPr>
            </a:br>
            <a:r>
              <a:rPr lang="en-US" b="1" dirty="0">
                <a:solidFill>
                  <a:srgbClr val="FF0000"/>
                </a:solidFill>
                <a:latin typeface="Comic Sans MS" panose="030F0702030302020204" pitchFamily="66" charset="0"/>
              </a:rPr>
              <a:t>Africa</a:t>
            </a:r>
          </a:p>
        </p:txBody>
      </p:sp>
      <p:sp>
        <p:nvSpPr>
          <p:cNvPr id="37" name="TextBox 36">
            <a:extLst>
              <a:ext uri="{FF2B5EF4-FFF2-40B4-BE49-F238E27FC236}">
                <a16:creationId xmlns:a16="http://schemas.microsoft.com/office/drawing/2014/main" id="{C1DDED71-F9E5-469C-A315-2B67051F7098}"/>
              </a:ext>
            </a:extLst>
          </p:cNvPr>
          <p:cNvSpPr txBox="1"/>
          <p:nvPr/>
        </p:nvSpPr>
        <p:spPr>
          <a:xfrm>
            <a:off x="3483980" y="3700365"/>
            <a:ext cx="970137" cy="523220"/>
          </a:xfrm>
          <a:prstGeom prst="rect">
            <a:avLst/>
          </a:prstGeom>
          <a:noFill/>
        </p:spPr>
        <p:txBody>
          <a:bodyPr wrap="none" rtlCol="0">
            <a:spAutoFit/>
          </a:bodyPr>
          <a:lstStyle/>
          <a:p>
            <a:pPr algn="ctr"/>
            <a:r>
              <a:rPr lang="en-US" sz="1400" b="1" dirty="0">
                <a:solidFill>
                  <a:srgbClr val="575ECD"/>
                </a:solidFill>
                <a:latin typeface="Comic Sans MS" panose="030F0702030302020204" pitchFamily="66" charset="0"/>
              </a:rPr>
              <a:t>Route 66</a:t>
            </a:r>
          </a:p>
          <a:p>
            <a:pPr algn="ctr"/>
            <a:r>
              <a:rPr lang="en-US" sz="1400" b="1" dirty="0">
                <a:solidFill>
                  <a:srgbClr val="575ECD"/>
                </a:solidFill>
                <a:latin typeface="Comic Sans MS" panose="030F0702030302020204" pitchFamily="66" charset="0"/>
              </a:rPr>
              <a:t>Store</a:t>
            </a:r>
          </a:p>
        </p:txBody>
      </p:sp>
      <p:sp>
        <p:nvSpPr>
          <p:cNvPr id="38" name="TextBox 37">
            <a:extLst>
              <a:ext uri="{FF2B5EF4-FFF2-40B4-BE49-F238E27FC236}">
                <a16:creationId xmlns:a16="http://schemas.microsoft.com/office/drawing/2014/main" id="{0258C57E-A65C-41C9-953A-4B3786B72DAF}"/>
              </a:ext>
            </a:extLst>
          </p:cNvPr>
          <p:cNvSpPr txBox="1"/>
          <p:nvPr/>
        </p:nvSpPr>
        <p:spPr>
          <a:xfrm>
            <a:off x="8802142" y="4891729"/>
            <a:ext cx="1168910" cy="646331"/>
          </a:xfrm>
          <a:prstGeom prst="rect">
            <a:avLst/>
          </a:prstGeom>
          <a:noFill/>
        </p:spPr>
        <p:txBody>
          <a:bodyPr wrap="none" rtlCol="0">
            <a:spAutoFit/>
          </a:bodyPr>
          <a:lstStyle/>
          <a:p>
            <a:pPr algn="ctr"/>
            <a:r>
              <a:rPr lang="en-US" b="1" dirty="0">
                <a:solidFill>
                  <a:srgbClr val="00B0F0"/>
                </a:solidFill>
                <a:latin typeface="Comic Sans MS" panose="030F0702030302020204" pitchFamily="66" charset="0"/>
              </a:rPr>
              <a:t>Petrified</a:t>
            </a:r>
            <a:br>
              <a:rPr lang="en-US" b="1" dirty="0">
                <a:solidFill>
                  <a:srgbClr val="00B0F0"/>
                </a:solidFill>
                <a:latin typeface="Comic Sans MS" panose="030F0702030302020204" pitchFamily="66" charset="0"/>
              </a:rPr>
            </a:br>
            <a:r>
              <a:rPr lang="en-US" b="1" dirty="0">
                <a:solidFill>
                  <a:srgbClr val="00B0F0"/>
                </a:solidFill>
                <a:latin typeface="Comic Sans MS" panose="030F0702030302020204" pitchFamily="66" charset="0"/>
              </a:rPr>
              <a:t>Forest</a:t>
            </a:r>
          </a:p>
        </p:txBody>
      </p:sp>
      <p:sp>
        <p:nvSpPr>
          <p:cNvPr id="39" name="TextBox 38">
            <a:extLst>
              <a:ext uri="{FF2B5EF4-FFF2-40B4-BE49-F238E27FC236}">
                <a16:creationId xmlns:a16="http://schemas.microsoft.com/office/drawing/2014/main" id="{694305DB-37F6-45A6-AC4B-A2B7418F43B7}"/>
              </a:ext>
            </a:extLst>
          </p:cNvPr>
          <p:cNvSpPr txBox="1"/>
          <p:nvPr/>
        </p:nvSpPr>
        <p:spPr>
          <a:xfrm>
            <a:off x="8634961" y="2547806"/>
            <a:ext cx="1273105" cy="369332"/>
          </a:xfrm>
          <a:prstGeom prst="rect">
            <a:avLst/>
          </a:prstGeom>
          <a:noFill/>
        </p:spPr>
        <p:txBody>
          <a:bodyPr wrap="none" rtlCol="0">
            <a:spAutoFit/>
          </a:bodyPr>
          <a:lstStyle/>
          <a:p>
            <a:pPr algn="ctr"/>
            <a:r>
              <a:rPr lang="en-US" b="1" dirty="0">
                <a:solidFill>
                  <a:srgbClr val="7030A0"/>
                </a:solidFill>
                <a:latin typeface="Comic Sans MS" panose="030F0702030302020204" pitchFamily="66" charset="0"/>
              </a:rPr>
              <a:t>4 Corners</a:t>
            </a:r>
          </a:p>
        </p:txBody>
      </p:sp>
      <p:sp>
        <p:nvSpPr>
          <p:cNvPr id="40" name="TextBox 39">
            <a:extLst>
              <a:ext uri="{FF2B5EF4-FFF2-40B4-BE49-F238E27FC236}">
                <a16:creationId xmlns:a16="http://schemas.microsoft.com/office/drawing/2014/main" id="{1D3233D0-D6B8-4E07-80DE-A0784D694282}"/>
              </a:ext>
            </a:extLst>
          </p:cNvPr>
          <p:cNvSpPr txBox="1"/>
          <p:nvPr/>
        </p:nvSpPr>
        <p:spPr>
          <a:xfrm>
            <a:off x="6634087" y="3853694"/>
            <a:ext cx="1351652" cy="369332"/>
          </a:xfrm>
          <a:prstGeom prst="rect">
            <a:avLst/>
          </a:prstGeom>
          <a:noFill/>
        </p:spPr>
        <p:txBody>
          <a:bodyPr wrap="none" rtlCol="0">
            <a:spAutoFit/>
          </a:bodyPr>
          <a:lstStyle/>
          <a:p>
            <a:pPr algn="ctr"/>
            <a:r>
              <a:rPr lang="en-US" b="1" dirty="0" err="1">
                <a:solidFill>
                  <a:schemeClr val="accent5">
                    <a:lumMod val="75000"/>
                  </a:schemeClr>
                </a:solidFill>
                <a:latin typeface="Comic Sans MS" panose="030F0702030302020204" pitchFamily="66" charset="0"/>
              </a:rPr>
              <a:t>Waupataki</a:t>
            </a:r>
            <a:endParaRPr lang="en-US" b="1" dirty="0">
              <a:solidFill>
                <a:schemeClr val="accent5">
                  <a:lumMod val="75000"/>
                </a:schemeClr>
              </a:solidFill>
              <a:latin typeface="Comic Sans MS" panose="030F0702030302020204" pitchFamily="66" charset="0"/>
            </a:endParaRPr>
          </a:p>
        </p:txBody>
      </p:sp>
      <p:sp>
        <p:nvSpPr>
          <p:cNvPr id="41" name="TextBox 40">
            <a:extLst>
              <a:ext uri="{FF2B5EF4-FFF2-40B4-BE49-F238E27FC236}">
                <a16:creationId xmlns:a16="http://schemas.microsoft.com/office/drawing/2014/main" id="{AFED2E79-99F8-4A36-B486-B215625BDA92}"/>
              </a:ext>
            </a:extLst>
          </p:cNvPr>
          <p:cNvSpPr txBox="1"/>
          <p:nvPr/>
        </p:nvSpPr>
        <p:spPr>
          <a:xfrm>
            <a:off x="4475919" y="5165945"/>
            <a:ext cx="1013419" cy="338554"/>
          </a:xfrm>
          <a:prstGeom prst="rect">
            <a:avLst/>
          </a:prstGeom>
          <a:noFill/>
        </p:spPr>
        <p:txBody>
          <a:bodyPr wrap="none" rtlCol="0">
            <a:spAutoFit/>
          </a:bodyPr>
          <a:lstStyle/>
          <a:p>
            <a:pPr algn="ctr"/>
            <a:r>
              <a:rPr lang="en-US" sz="1600" b="1" dirty="0">
                <a:solidFill>
                  <a:srgbClr val="575ECD"/>
                </a:solidFill>
                <a:latin typeface="Comic Sans MS" panose="030F0702030302020204" pitchFamily="66" charset="0"/>
              </a:rPr>
              <a:t>Prescott</a:t>
            </a:r>
          </a:p>
        </p:txBody>
      </p:sp>
      <p:sp>
        <p:nvSpPr>
          <p:cNvPr id="42" name="TextBox 41">
            <a:extLst>
              <a:ext uri="{FF2B5EF4-FFF2-40B4-BE49-F238E27FC236}">
                <a16:creationId xmlns:a16="http://schemas.microsoft.com/office/drawing/2014/main" id="{4CD29E12-A468-4FB5-A40C-D2B59527B667}"/>
              </a:ext>
            </a:extLst>
          </p:cNvPr>
          <p:cNvSpPr txBox="1"/>
          <p:nvPr/>
        </p:nvSpPr>
        <p:spPr>
          <a:xfrm>
            <a:off x="5184307" y="4237585"/>
            <a:ext cx="1568058" cy="646331"/>
          </a:xfrm>
          <a:prstGeom prst="rect">
            <a:avLst/>
          </a:prstGeom>
          <a:noFill/>
        </p:spPr>
        <p:txBody>
          <a:bodyPr wrap="none" rtlCol="0">
            <a:spAutoFit/>
          </a:bodyPr>
          <a:lstStyle/>
          <a:p>
            <a:pPr algn="ctr"/>
            <a:r>
              <a:rPr lang="en-US" b="1" dirty="0">
                <a:solidFill>
                  <a:srgbClr val="C00000"/>
                </a:solidFill>
                <a:latin typeface="Comic Sans MS" panose="030F0702030302020204" pitchFamily="66" charset="0"/>
              </a:rPr>
              <a:t>Lowell</a:t>
            </a:r>
            <a:br>
              <a:rPr lang="en-US" b="1" dirty="0">
                <a:solidFill>
                  <a:srgbClr val="C00000"/>
                </a:solidFill>
                <a:latin typeface="Comic Sans MS" panose="030F0702030302020204" pitchFamily="66" charset="0"/>
              </a:rPr>
            </a:br>
            <a:r>
              <a:rPr lang="en-US" b="1" dirty="0">
                <a:solidFill>
                  <a:srgbClr val="C00000"/>
                </a:solidFill>
                <a:latin typeface="Comic Sans MS" panose="030F0702030302020204" pitchFamily="66" charset="0"/>
              </a:rPr>
              <a:t>Observatory</a:t>
            </a:r>
          </a:p>
        </p:txBody>
      </p:sp>
    </p:spTree>
    <p:extLst>
      <p:ext uri="{BB962C8B-B14F-4D97-AF65-F5344CB8AC3E}">
        <p14:creationId xmlns:p14="http://schemas.microsoft.com/office/powerpoint/2010/main" val="119354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75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750"/>
                                        <p:tgtEl>
                                          <p:spTgt spid="24"/>
                                        </p:tgtEl>
                                      </p:cBhvr>
                                    </p:animEffect>
                                  </p:childTnLst>
                                </p:cTn>
                              </p:par>
                            </p:childTnLst>
                          </p:cTn>
                        </p:par>
                        <p:par>
                          <p:cTn id="11" fill="hold">
                            <p:stCondLst>
                              <p:cond delay="750"/>
                            </p:stCondLst>
                            <p:childTnLst>
                              <p:par>
                                <p:cTn id="12" presetID="22" presetClass="entr" presetSubtype="4"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10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1000"/>
                                        <p:tgtEl>
                                          <p:spTgt spid="2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left)">
                                      <p:cBhvr>
                                        <p:cTn id="20" dur="1000"/>
                                        <p:tgtEl>
                                          <p:spTgt spid="36"/>
                                        </p:tgtEl>
                                      </p:cBhvr>
                                    </p:animEffect>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750"/>
                                        <p:tgtEl>
                                          <p:spTgt spid="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750"/>
                                        <p:tgtEl>
                                          <p:spTgt spid="2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wipe(left)">
                                      <p:cBhvr>
                                        <p:cTn id="30" dur="750"/>
                                        <p:tgtEl>
                                          <p:spTgt spid="40"/>
                                        </p:tgtEl>
                                      </p:cBhvr>
                                    </p:animEffect>
                                  </p:childTnLst>
                                </p:cTn>
                              </p:par>
                            </p:childTnLst>
                          </p:cTn>
                        </p:par>
                        <p:par>
                          <p:cTn id="31" fill="hold">
                            <p:stCondLst>
                              <p:cond delay="2500"/>
                            </p:stCondLst>
                            <p:childTnLst>
                              <p:par>
                                <p:cTn id="32" presetID="22" presetClass="entr" presetSubtype="8"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1000"/>
                                        <p:tgtEl>
                                          <p:spTgt spid="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1000"/>
                                        <p:tgtEl>
                                          <p:spTgt spid="27"/>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1000"/>
                                        <p:tgtEl>
                                          <p:spTgt spid="2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ipe(left)">
                                      <p:cBhvr>
                                        <p:cTn id="43" dur="1000"/>
                                        <p:tgtEl>
                                          <p:spTgt spid="38"/>
                                        </p:tgtEl>
                                      </p:cBhvr>
                                    </p:animEffect>
                                  </p:childTnLst>
                                </p:cTn>
                              </p:par>
                            </p:childTnLst>
                          </p:cTn>
                        </p:par>
                        <p:par>
                          <p:cTn id="44" fill="hold">
                            <p:stCondLst>
                              <p:cond delay="3500"/>
                            </p:stCondLst>
                            <p:childTnLst>
                              <p:par>
                                <p:cTn id="45" presetID="22" presetClass="entr" presetSubtype="4"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750"/>
                                        <p:tgtEl>
                                          <p:spTgt spid="13"/>
                                        </p:tgtEl>
                                      </p:cBhvr>
                                    </p:animEffect>
                                  </p:childTnLst>
                                </p:cTn>
                              </p:par>
                            </p:childTnLst>
                          </p:cTn>
                        </p:par>
                        <p:par>
                          <p:cTn id="48" fill="hold">
                            <p:stCondLst>
                              <p:cond delay="4250"/>
                            </p:stCondLst>
                            <p:childTnLst>
                              <p:par>
                                <p:cTn id="49" presetID="22" presetClass="entr" presetSubtype="4"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1000"/>
                                        <p:tgtEl>
                                          <p:spTgt spid="1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left)">
                                      <p:cBhvr>
                                        <p:cTn id="54" dur="1000"/>
                                        <p:tgtEl>
                                          <p:spTgt spid="29"/>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left)">
                                      <p:cBhvr>
                                        <p:cTn id="57" dur="1000"/>
                                        <p:tgtEl>
                                          <p:spTgt spid="39"/>
                                        </p:tgtEl>
                                      </p:cBhvr>
                                    </p:animEffect>
                                  </p:childTnLst>
                                </p:cTn>
                              </p:par>
                            </p:childTnLst>
                          </p:cTn>
                        </p:par>
                        <p:par>
                          <p:cTn id="58" fill="hold">
                            <p:stCondLst>
                              <p:cond delay="5250"/>
                            </p:stCondLst>
                            <p:childTnLst>
                              <p:par>
                                <p:cTn id="59" presetID="22" presetClass="entr" presetSubtype="2" fill="hold" nodeType="after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wipe(right)">
                                      <p:cBhvr>
                                        <p:cTn id="61" dur="2000"/>
                                        <p:tgtEl>
                                          <p:spTgt spid="15"/>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wipe(left)">
                                      <p:cBhvr>
                                        <p:cTn id="64" dur="2000"/>
                                        <p:tgtEl>
                                          <p:spTgt spid="30"/>
                                        </p:tgtEl>
                                      </p:cBhvr>
                                    </p:animEffect>
                                  </p:childTnLst>
                                </p:cTn>
                              </p:par>
                            </p:childTnLst>
                          </p:cTn>
                        </p:par>
                        <p:par>
                          <p:cTn id="65" fill="hold">
                            <p:stCondLst>
                              <p:cond delay="7250"/>
                            </p:stCondLst>
                            <p:childTnLst>
                              <p:par>
                                <p:cTn id="66" presetID="22" presetClass="entr" presetSubtype="1" fill="hold" nodeType="after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wipe(up)">
                                      <p:cBhvr>
                                        <p:cTn id="68" dur="750"/>
                                        <p:tgtEl>
                                          <p:spTgt spid="16"/>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wipe(left)">
                                      <p:cBhvr>
                                        <p:cTn id="71" dur="750"/>
                                        <p:tgtEl>
                                          <p:spTgt spid="31"/>
                                        </p:tgtEl>
                                      </p:cBhvr>
                                    </p:animEffect>
                                  </p:childTnLst>
                                </p:cTn>
                              </p:par>
                            </p:childTnLst>
                          </p:cTn>
                        </p:par>
                        <p:par>
                          <p:cTn id="72" fill="hold">
                            <p:stCondLst>
                              <p:cond delay="8000"/>
                            </p:stCondLst>
                            <p:childTnLst>
                              <p:par>
                                <p:cTn id="73" presetID="22" presetClass="entr" presetSubtype="4" fill="hold" nodeType="after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wipe(down)">
                                      <p:cBhvr>
                                        <p:cTn id="75" dur="500"/>
                                        <p:tgtEl>
                                          <p:spTgt spid="17"/>
                                        </p:tgtEl>
                                      </p:cBhvr>
                                    </p:animEffect>
                                  </p:childTnLst>
                                </p:cTn>
                              </p:par>
                            </p:childTnLst>
                          </p:cTn>
                        </p:par>
                        <p:par>
                          <p:cTn id="76" fill="hold">
                            <p:stCondLst>
                              <p:cond delay="8500"/>
                            </p:stCondLst>
                            <p:childTnLst>
                              <p:par>
                                <p:cTn id="77" presetID="22" presetClass="entr" presetSubtype="1" fill="hold"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up)">
                                      <p:cBhvr>
                                        <p:cTn id="79" dur="500"/>
                                        <p:tgtEl>
                                          <p:spTgt spid="21"/>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wipe(left)">
                                      <p:cBhvr>
                                        <p:cTn id="82" dur="500"/>
                                        <p:tgtEl>
                                          <p:spTgt spid="42"/>
                                        </p:tgtEl>
                                      </p:cBhvr>
                                    </p:animEffect>
                                  </p:childTnLst>
                                </p:cTn>
                              </p:par>
                            </p:childTnLst>
                          </p:cTn>
                        </p:par>
                        <p:par>
                          <p:cTn id="83" fill="hold">
                            <p:stCondLst>
                              <p:cond delay="9000"/>
                            </p:stCondLst>
                            <p:childTnLst>
                              <p:par>
                                <p:cTn id="84" presetID="22" presetClass="entr" presetSubtype="2" fill="hold" nodeType="after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wipe(right)">
                                      <p:cBhvr>
                                        <p:cTn id="86" dur="1000"/>
                                        <p:tgtEl>
                                          <p:spTgt spid="22"/>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wipe(left)">
                                      <p:cBhvr>
                                        <p:cTn id="89" dur="1000"/>
                                        <p:tgtEl>
                                          <p:spTgt spid="32"/>
                                        </p:tgtEl>
                                      </p:cBhvr>
                                    </p:animEffect>
                                  </p:childTnLst>
                                </p:cTn>
                              </p:par>
                            </p:childTnLst>
                          </p:cTn>
                        </p:par>
                        <p:par>
                          <p:cTn id="90" fill="hold">
                            <p:stCondLst>
                              <p:cond delay="10000"/>
                            </p:stCondLst>
                            <p:childTnLst>
                              <p:par>
                                <p:cTn id="91" presetID="22" presetClass="entr" presetSubtype="2" fill="hold" nodeType="after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wipe(right)">
                                      <p:cBhvr>
                                        <p:cTn id="93" dur="2000"/>
                                        <p:tgtEl>
                                          <p:spTgt spid="23"/>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wipe(left)">
                                      <p:cBhvr>
                                        <p:cTn id="96" dur="2000"/>
                                        <p:tgtEl>
                                          <p:spTgt spid="33"/>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wipe(left)">
                                      <p:cBhvr>
                                        <p:cTn id="99" dur="2000"/>
                                        <p:tgtEl>
                                          <p:spTgt spid="34"/>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wipe(left)">
                                      <p:cBhvr>
                                        <p:cTn id="102" dur="2000"/>
                                        <p:tgtEl>
                                          <p:spTgt spid="35"/>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wipe(left)">
                                      <p:cBhvr>
                                        <p:cTn id="105" dur="2000"/>
                                        <p:tgtEl>
                                          <p:spTgt spid="37"/>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wipe(left)">
                                      <p:cBhvr>
                                        <p:cTn id="108"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30434-20C0-465B-829C-27FF22CED78C}"/>
              </a:ext>
            </a:extLst>
          </p:cNvPr>
          <p:cNvSpPr>
            <a:spLocks noGrp="1"/>
          </p:cNvSpPr>
          <p:nvPr>
            <p:ph type="title"/>
          </p:nvPr>
        </p:nvSpPr>
        <p:spPr/>
        <p:txBody>
          <a:bodyPr/>
          <a:lstStyle/>
          <a:p>
            <a:r>
              <a:rPr lang="en-US" dirty="0"/>
              <a:t>1. Know Where You Are Going</a:t>
            </a:r>
          </a:p>
        </p:txBody>
      </p:sp>
      <p:sp>
        <p:nvSpPr>
          <p:cNvPr id="3" name="Text Placeholder 2">
            <a:extLst>
              <a:ext uri="{FF2B5EF4-FFF2-40B4-BE49-F238E27FC236}">
                <a16:creationId xmlns:a16="http://schemas.microsoft.com/office/drawing/2014/main" id="{BECF2312-6E60-4AEB-8EF9-783E0DCDDCB7}"/>
              </a:ext>
            </a:extLst>
          </p:cNvPr>
          <p:cNvSpPr>
            <a:spLocks noGrp="1"/>
          </p:cNvSpPr>
          <p:nvPr>
            <p:ph type="body" idx="1"/>
          </p:nvPr>
        </p:nvSpPr>
        <p:spPr>
          <a:xfrm>
            <a:off x="1048280" y="2658533"/>
            <a:ext cx="4588931" cy="576262"/>
          </a:xfrm>
        </p:spPr>
        <p:txBody>
          <a:bodyPr/>
          <a:lstStyle/>
          <a:p>
            <a:r>
              <a:rPr lang="en-US" dirty="0"/>
              <a:t>Kept</a:t>
            </a:r>
          </a:p>
        </p:txBody>
      </p:sp>
      <p:sp>
        <p:nvSpPr>
          <p:cNvPr id="4" name="Content Placeholder 3">
            <a:extLst>
              <a:ext uri="{FF2B5EF4-FFF2-40B4-BE49-F238E27FC236}">
                <a16:creationId xmlns:a16="http://schemas.microsoft.com/office/drawing/2014/main" id="{7CB75AF6-F63C-4748-ABF8-FC90E828196E}"/>
              </a:ext>
            </a:extLst>
          </p:cNvPr>
          <p:cNvSpPr>
            <a:spLocks noGrp="1"/>
          </p:cNvSpPr>
          <p:nvPr>
            <p:ph sz="half" idx="2"/>
          </p:nvPr>
        </p:nvSpPr>
        <p:spPr>
          <a:xfrm>
            <a:off x="760412" y="3243262"/>
            <a:ext cx="2859088" cy="2547937"/>
          </a:xfrm>
        </p:spPr>
        <p:txBody>
          <a:bodyPr/>
          <a:lstStyle/>
          <a:p>
            <a:r>
              <a:rPr lang="en-US" dirty="0"/>
              <a:t>Natural Bridge</a:t>
            </a:r>
          </a:p>
          <a:p>
            <a:r>
              <a:rPr lang="en-US" dirty="0"/>
              <a:t>Out of Africa Park</a:t>
            </a:r>
          </a:p>
          <a:p>
            <a:r>
              <a:rPr lang="en-US" dirty="0"/>
              <a:t>Canyon De Shelly</a:t>
            </a:r>
          </a:p>
          <a:p>
            <a:r>
              <a:rPr lang="en-US" dirty="0"/>
              <a:t>Four Corners</a:t>
            </a:r>
          </a:p>
          <a:p>
            <a:r>
              <a:rPr lang="en-US" dirty="0"/>
              <a:t>Monument Valley</a:t>
            </a:r>
          </a:p>
          <a:p>
            <a:endParaRPr lang="en-US" dirty="0"/>
          </a:p>
          <a:p>
            <a:endParaRPr lang="en-US" dirty="0"/>
          </a:p>
          <a:p>
            <a:endParaRPr lang="en-US" dirty="0"/>
          </a:p>
          <a:p>
            <a:endParaRPr lang="en-US" dirty="0"/>
          </a:p>
        </p:txBody>
      </p:sp>
      <p:sp>
        <p:nvSpPr>
          <p:cNvPr id="5" name="Text Placeholder 4">
            <a:extLst>
              <a:ext uri="{FF2B5EF4-FFF2-40B4-BE49-F238E27FC236}">
                <a16:creationId xmlns:a16="http://schemas.microsoft.com/office/drawing/2014/main" id="{FEE25DFF-E409-4C06-A69A-A8DEBC5EE8CE}"/>
              </a:ext>
            </a:extLst>
          </p:cNvPr>
          <p:cNvSpPr>
            <a:spLocks noGrp="1"/>
          </p:cNvSpPr>
          <p:nvPr>
            <p:ph type="body" sz="quarter" idx="3"/>
          </p:nvPr>
        </p:nvSpPr>
        <p:spPr>
          <a:xfrm>
            <a:off x="6633633" y="2667000"/>
            <a:ext cx="2218267" cy="576262"/>
          </a:xfrm>
        </p:spPr>
        <p:txBody>
          <a:bodyPr/>
          <a:lstStyle/>
          <a:p>
            <a:r>
              <a:rPr lang="en-US" dirty="0"/>
              <a:t>Discarded</a:t>
            </a:r>
          </a:p>
        </p:txBody>
      </p:sp>
      <p:sp>
        <p:nvSpPr>
          <p:cNvPr id="6" name="Content Placeholder 5">
            <a:extLst>
              <a:ext uri="{FF2B5EF4-FFF2-40B4-BE49-F238E27FC236}">
                <a16:creationId xmlns:a16="http://schemas.microsoft.com/office/drawing/2014/main" id="{28788CE2-36FD-4983-A199-CD54FAA2E449}"/>
              </a:ext>
            </a:extLst>
          </p:cNvPr>
          <p:cNvSpPr>
            <a:spLocks noGrp="1"/>
          </p:cNvSpPr>
          <p:nvPr>
            <p:ph sz="quarter" idx="4"/>
          </p:nvPr>
        </p:nvSpPr>
        <p:spPr>
          <a:xfrm>
            <a:off x="6361113" y="3243262"/>
            <a:ext cx="2579688" cy="2547937"/>
          </a:xfrm>
        </p:spPr>
        <p:txBody>
          <a:bodyPr/>
          <a:lstStyle/>
          <a:p>
            <a:r>
              <a:rPr lang="en-US" dirty="0"/>
              <a:t>Mesa Verde</a:t>
            </a:r>
          </a:p>
          <a:p>
            <a:r>
              <a:rPr lang="en-US" dirty="0"/>
              <a:t>Antelope Valley</a:t>
            </a:r>
          </a:p>
          <a:p>
            <a:r>
              <a:rPr lang="en-US" dirty="0"/>
              <a:t>Lee’s Ferry</a:t>
            </a:r>
          </a:p>
          <a:p>
            <a:r>
              <a:rPr lang="en-US" dirty="0" err="1"/>
              <a:t>Oatman</a:t>
            </a:r>
            <a:r>
              <a:rPr lang="en-US" dirty="0"/>
              <a:t> Donkeys</a:t>
            </a:r>
          </a:p>
        </p:txBody>
      </p:sp>
      <p:sp>
        <p:nvSpPr>
          <p:cNvPr id="7" name="Content Placeholder 3">
            <a:extLst>
              <a:ext uri="{FF2B5EF4-FFF2-40B4-BE49-F238E27FC236}">
                <a16:creationId xmlns:a16="http://schemas.microsoft.com/office/drawing/2014/main" id="{07240FC4-FC3A-42DB-B3E9-3514F4787984}"/>
              </a:ext>
            </a:extLst>
          </p:cNvPr>
          <p:cNvSpPr txBox="1">
            <a:spLocks/>
          </p:cNvSpPr>
          <p:nvPr/>
        </p:nvSpPr>
        <p:spPr>
          <a:xfrm>
            <a:off x="3342745" y="3251729"/>
            <a:ext cx="2859088" cy="254793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Grand Canyon</a:t>
            </a:r>
          </a:p>
          <a:p>
            <a:r>
              <a:rPr lang="en-US" dirty="0"/>
              <a:t>“Radiator Springs”</a:t>
            </a:r>
          </a:p>
          <a:p>
            <a:r>
              <a:rPr lang="en-US" dirty="0"/>
              <a:t>Hoover Dam</a:t>
            </a:r>
          </a:p>
          <a:p>
            <a:r>
              <a:rPr lang="en-US" dirty="0"/>
              <a:t>Lowell Observatory</a:t>
            </a:r>
          </a:p>
          <a:p>
            <a:r>
              <a:rPr lang="en-US" dirty="0"/>
              <a:t>Bottom of Grand Canyon (</a:t>
            </a:r>
            <a:r>
              <a:rPr lang="en-US" dirty="0" err="1"/>
              <a:t>Hualapi</a:t>
            </a:r>
            <a:r>
              <a:rPr lang="en-US" dirty="0"/>
              <a:t>)</a:t>
            </a:r>
          </a:p>
        </p:txBody>
      </p:sp>
      <p:sp>
        <p:nvSpPr>
          <p:cNvPr id="8" name="Text Placeholder 4">
            <a:extLst>
              <a:ext uri="{FF2B5EF4-FFF2-40B4-BE49-F238E27FC236}">
                <a16:creationId xmlns:a16="http://schemas.microsoft.com/office/drawing/2014/main" id="{5EDD7CA7-0FC6-4223-943D-6BA50C04F2AA}"/>
              </a:ext>
            </a:extLst>
          </p:cNvPr>
          <p:cNvSpPr txBox="1">
            <a:spLocks/>
          </p:cNvSpPr>
          <p:nvPr/>
        </p:nvSpPr>
        <p:spPr>
          <a:xfrm>
            <a:off x="9447741" y="2675467"/>
            <a:ext cx="2218267" cy="576262"/>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tx1"/>
              </a:buClr>
              <a:buSzPct val="100000"/>
              <a:buFont typeface="Arial"/>
              <a:buNone/>
              <a:defRPr sz="2800" b="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100000"/>
              <a:buFont typeface="Arial"/>
              <a:buNone/>
              <a:defRPr sz="20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100000"/>
              <a:buFont typeface="Arial"/>
              <a:buNone/>
              <a:defRPr sz="18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ADDED</a:t>
            </a:r>
          </a:p>
        </p:txBody>
      </p:sp>
      <p:sp>
        <p:nvSpPr>
          <p:cNvPr id="9" name="Content Placeholder 5">
            <a:extLst>
              <a:ext uri="{FF2B5EF4-FFF2-40B4-BE49-F238E27FC236}">
                <a16:creationId xmlns:a16="http://schemas.microsoft.com/office/drawing/2014/main" id="{9A687881-00E3-4D7A-BB76-585F4AFF374D}"/>
              </a:ext>
            </a:extLst>
          </p:cNvPr>
          <p:cNvSpPr txBox="1">
            <a:spLocks/>
          </p:cNvSpPr>
          <p:nvPr/>
        </p:nvSpPr>
        <p:spPr>
          <a:xfrm>
            <a:off x="9175221" y="3251729"/>
            <a:ext cx="2579688" cy="254793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Walnut Canyon</a:t>
            </a:r>
          </a:p>
          <a:p>
            <a:r>
              <a:rPr lang="en-US" dirty="0" err="1"/>
              <a:t>Waupataki</a:t>
            </a:r>
            <a:r>
              <a:rPr lang="en-US" dirty="0"/>
              <a:t> NM</a:t>
            </a:r>
          </a:p>
          <a:p>
            <a:r>
              <a:rPr lang="en-US" dirty="0"/>
              <a:t>Vegas Strip</a:t>
            </a:r>
          </a:p>
          <a:p>
            <a:r>
              <a:rPr lang="en-US" dirty="0"/>
              <a:t>Route 66 Store</a:t>
            </a:r>
          </a:p>
          <a:p>
            <a:r>
              <a:rPr lang="en-US" dirty="0"/>
              <a:t>Prescott</a:t>
            </a:r>
          </a:p>
          <a:p>
            <a:r>
              <a:rPr lang="en-US" dirty="0"/>
              <a:t>Sedona</a:t>
            </a:r>
          </a:p>
          <a:p>
            <a:pPr marL="0" indent="0">
              <a:buNone/>
            </a:pPr>
            <a:endParaRPr lang="en-US" dirty="0"/>
          </a:p>
        </p:txBody>
      </p:sp>
    </p:spTree>
    <p:extLst>
      <p:ext uri="{BB962C8B-B14F-4D97-AF65-F5344CB8AC3E}">
        <p14:creationId xmlns:p14="http://schemas.microsoft.com/office/powerpoint/2010/main" val="235299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 calcmode="lin" valueType="num">
                                      <p:cBhvr additive="base">
                                        <p:cTn id="28"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 calcmode="lin" valueType="num">
                                      <p:cBhvr additive="base">
                                        <p:cTn id="32"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1" end="1"/>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7">
                                            <p:txEl>
                                              <p:pRg st="2" end="2"/>
                                            </p:txEl>
                                          </p:spTgt>
                                        </p:tgtEl>
                                        <p:attrNameLst>
                                          <p:attrName>style.visibility</p:attrName>
                                        </p:attrNameLst>
                                      </p:cBhvr>
                                      <p:to>
                                        <p:strVal val="visible"/>
                                      </p:to>
                                    </p:set>
                                    <p:anim calcmode="lin" valueType="num">
                                      <p:cBhvr additive="base">
                                        <p:cTn id="36"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7">
                                            <p:txEl>
                                              <p:pRg st="2" end="2"/>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7">
                                            <p:txEl>
                                              <p:pRg st="3" end="3"/>
                                            </p:txEl>
                                          </p:spTgt>
                                        </p:tgtEl>
                                        <p:attrNameLst>
                                          <p:attrName>style.visibility</p:attrName>
                                        </p:attrNameLst>
                                      </p:cBhvr>
                                      <p:to>
                                        <p:strVal val="visible"/>
                                      </p:to>
                                    </p:set>
                                    <p:anim calcmode="lin" valueType="num">
                                      <p:cBhvr additive="base">
                                        <p:cTn id="40"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7">
                                            <p:txEl>
                                              <p:pRg st="3" end="3"/>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7">
                                            <p:txEl>
                                              <p:pRg st="4" end="4"/>
                                            </p:txEl>
                                          </p:spTgt>
                                        </p:tgtEl>
                                        <p:attrNameLst>
                                          <p:attrName>style.visibility</p:attrName>
                                        </p:attrNameLst>
                                      </p:cBhvr>
                                      <p:to>
                                        <p:strVal val="visible"/>
                                      </p:to>
                                    </p:set>
                                    <p:anim calcmode="lin" valueType="num">
                                      <p:cBhvr additive="base">
                                        <p:cTn id="44"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6">
                                            <p:txEl>
                                              <p:pRg st="0" end="0"/>
                                            </p:txEl>
                                          </p:spTgt>
                                        </p:tgtEl>
                                        <p:attrNameLst>
                                          <p:attrName>style.visibility</p:attrName>
                                        </p:attrNameLst>
                                      </p:cBhvr>
                                      <p:to>
                                        <p:strVal val="visible"/>
                                      </p:to>
                                    </p:set>
                                    <p:anim calcmode="lin" valueType="num">
                                      <p:cBhvr additive="base">
                                        <p:cTn id="50"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6">
                                            <p:txEl>
                                              <p:pRg st="0" end="0"/>
                                            </p:txEl>
                                          </p:spTgt>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6">
                                            <p:txEl>
                                              <p:pRg st="1" end="1"/>
                                            </p:txEl>
                                          </p:spTgt>
                                        </p:tgtEl>
                                        <p:attrNameLst>
                                          <p:attrName>style.visibility</p:attrName>
                                        </p:attrNameLst>
                                      </p:cBhvr>
                                      <p:to>
                                        <p:strVal val="visible"/>
                                      </p:to>
                                    </p:set>
                                    <p:anim calcmode="lin" valueType="num">
                                      <p:cBhvr additive="base">
                                        <p:cTn id="54"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6">
                                            <p:txEl>
                                              <p:pRg st="1" end="1"/>
                                            </p:txEl>
                                          </p:spTgt>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6">
                                            <p:txEl>
                                              <p:pRg st="2" end="2"/>
                                            </p:txEl>
                                          </p:spTgt>
                                        </p:tgtEl>
                                        <p:attrNameLst>
                                          <p:attrName>style.visibility</p:attrName>
                                        </p:attrNameLst>
                                      </p:cBhvr>
                                      <p:to>
                                        <p:strVal val="visible"/>
                                      </p:to>
                                    </p:set>
                                    <p:anim calcmode="lin" valueType="num">
                                      <p:cBhvr additive="base">
                                        <p:cTn id="58"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6">
                                            <p:txEl>
                                              <p:pRg st="2" end="2"/>
                                            </p:txEl>
                                          </p:spTgt>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6">
                                            <p:txEl>
                                              <p:pRg st="3" end="3"/>
                                            </p:txEl>
                                          </p:spTgt>
                                        </p:tgtEl>
                                        <p:attrNameLst>
                                          <p:attrName>style.visibility</p:attrName>
                                        </p:attrNameLst>
                                      </p:cBhvr>
                                      <p:to>
                                        <p:strVal val="visible"/>
                                      </p:to>
                                    </p:set>
                                    <p:anim calcmode="lin" valueType="num">
                                      <p:cBhvr additive="base">
                                        <p:cTn id="62"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9"/>
                                        </p:tgtEl>
                                        <p:attrNameLst>
                                          <p:attrName>style.visibility</p:attrName>
                                        </p:attrNameLst>
                                      </p:cBhvr>
                                      <p:to>
                                        <p:strVal val="visible"/>
                                      </p:to>
                                    </p:set>
                                    <p:anim calcmode="lin" valueType="num">
                                      <p:cBhvr additive="base">
                                        <p:cTn id="68" dur="500" fill="hold"/>
                                        <p:tgtEl>
                                          <p:spTgt spid="9"/>
                                        </p:tgtEl>
                                        <p:attrNameLst>
                                          <p:attrName>ppt_x</p:attrName>
                                        </p:attrNameLst>
                                      </p:cBhvr>
                                      <p:tavLst>
                                        <p:tav tm="0">
                                          <p:val>
                                            <p:strVal val="#ppt_x"/>
                                          </p:val>
                                        </p:tav>
                                        <p:tav tm="100000">
                                          <p:val>
                                            <p:strVal val="#ppt_x"/>
                                          </p:val>
                                        </p:tav>
                                      </p:tavLst>
                                    </p:anim>
                                    <p:anim calcmode="lin" valueType="num">
                                      <p:cBhvr additive="base">
                                        <p:cTn id="6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uiExpand="1" build="p"/>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9F2F-C8AA-450F-98A2-56E492FF99AE}"/>
              </a:ext>
            </a:extLst>
          </p:cNvPr>
          <p:cNvSpPr>
            <a:spLocks noGrp="1"/>
          </p:cNvSpPr>
          <p:nvPr>
            <p:ph type="title"/>
          </p:nvPr>
        </p:nvSpPr>
        <p:spPr/>
        <p:txBody>
          <a:bodyPr/>
          <a:lstStyle/>
          <a:p>
            <a:r>
              <a:rPr lang="en-US" dirty="0"/>
              <a:t>1. Know Where You Are Going</a:t>
            </a:r>
          </a:p>
        </p:txBody>
      </p:sp>
      <p:pic>
        <p:nvPicPr>
          <p:cNvPr id="5" name="Picture 4">
            <a:extLst>
              <a:ext uri="{FF2B5EF4-FFF2-40B4-BE49-F238E27FC236}">
                <a16:creationId xmlns:a16="http://schemas.microsoft.com/office/drawing/2014/main" id="{77995F87-4B4B-420F-9C42-E316550ADA78}"/>
              </a:ext>
            </a:extLst>
          </p:cNvPr>
          <p:cNvPicPr>
            <a:picLocks noChangeAspect="1"/>
          </p:cNvPicPr>
          <p:nvPr/>
        </p:nvPicPr>
        <p:blipFill>
          <a:blip r:embed="rId3">
            <a:extLst>
              <a:ext uri="{BEBA8EAE-BF5A-486C-A8C5-ECC9F3942E4B}">
                <a14:imgProps xmlns:a14="http://schemas.microsoft.com/office/drawing/2010/main">
                  <a14:imgLayer r:embed="rId4">
                    <a14:imgEffect>
                      <a14:artisticPencilGrayscale/>
                    </a14:imgEffect>
                  </a14:imgLayer>
                </a14:imgProps>
              </a:ext>
            </a:extLst>
          </a:blip>
          <a:stretch>
            <a:fillRect/>
          </a:stretch>
        </p:blipFill>
        <p:spPr>
          <a:xfrm>
            <a:off x="1727994" y="2032000"/>
            <a:ext cx="3150158" cy="4343400"/>
          </a:xfrm>
          <a:prstGeom prst="rect">
            <a:avLst/>
          </a:prstGeom>
        </p:spPr>
      </p:pic>
      <p:pic>
        <p:nvPicPr>
          <p:cNvPr id="6" name="Picture 5">
            <a:extLst>
              <a:ext uri="{FF2B5EF4-FFF2-40B4-BE49-F238E27FC236}">
                <a16:creationId xmlns:a16="http://schemas.microsoft.com/office/drawing/2014/main" id="{775F0F36-2AF1-4763-8EC8-7AFA6222EE14}"/>
              </a:ext>
            </a:extLst>
          </p:cNvPr>
          <p:cNvPicPr>
            <a:picLocks noChangeAspect="1"/>
          </p:cNvPicPr>
          <p:nvPr/>
        </p:nvPicPr>
        <p:blipFill>
          <a:blip r:embed="rId5"/>
          <a:stretch>
            <a:fillRect/>
          </a:stretch>
        </p:blipFill>
        <p:spPr>
          <a:xfrm>
            <a:off x="7567612" y="2032000"/>
            <a:ext cx="3152775" cy="4343400"/>
          </a:xfrm>
          <a:prstGeom prst="rect">
            <a:avLst/>
          </a:prstGeom>
        </p:spPr>
      </p:pic>
      <p:sp>
        <p:nvSpPr>
          <p:cNvPr id="7" name="Arrow: Right 6">
            <a:extLst>
              <a:ext uri="{FF2B5EF4-FFF2-40B4-BE49-F238E27FC236}">
                <a16:creationId xmlns:a16="http://schemas.microsoft.com/office/drawing/2014/main" id="{587B5A27-7E4E-4331-80E7-DC58A0EF01D8}"/>
              </a:ext>
            </a:extLst>
          </p:cNvPr>
          <p:cNvSpPr/>
          <p:nvPr/>
        </p:nvSpPr>
        <p:spPr>
          <a:xfrm>
            <a:off x="5156757" y="3613150"/>
            <a:ext cx="2132250" cy="1181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A3EBC01-63C3-43E6-9629-F8F46C15802C}"/>
              </a:ext>
            </a:extLst>
          </p:cNvPr>
          <p:cNvSpPr txBox="1"/>
          <p:nvPr/>
        </p:nvSpPr>
        <p:spPr>
          <a:xfrm rot="19349097">
            <a:off x="1594395" y="4794239"/>
            <a:ext cx="3013967" cy="584775"/>
          </a:xfrm>
          <a:prstGeom prst="rect">
            <a:avLst/>
          </a:prstGeom>
          <a:noFill/>
        </p:spPr>
        <p:txBody>
          <a:bodyPr wrap="none" rtlCol="0">
            <a:spAutoFit/>
          </a:bodyPr>
          <a:lstStyle/>
          <a:p>
            <a:r>
              <a:rPr lang="en-US" sz="3200" dirty="0">
                <a:solidFill>
                  <a:srgbClr val="FF0000"/>
                </a:solidFill>
                <a:latin typeface="Comic Sans MS" panose="030F0702030302020204" pitchFamily="66" charset="0"/>
              </a:rPr>
              <a:t>What you have</a:t>
            </a:r>
          </a:p>
        </p:txBody>
      </p:sp>
      <p:sp>
        <p:nvSpPr>
          <p:cNvPr id="9" name="TextBox 8">
            <a:extLst>
              <a:ext uri="{FF2B5EF4-FFF2-40B4-BE49-F238E27FC236}">
                <a16:creationId xmlns:a16="http://schemas.microsoft.com/office/drawing/2014/main" id="{38B11DA6-7DF2-4D83-96E7-CAFE398F4F7D}"/>
              </a:ext>
            </a:extLst>
          </p:cNvPr>
          <p:cNvSpPr txBox="1"/>
          <p:nvPr/>
        </p:nvSpPr>
        <p:spPr>
          <a:xfrm rot="19349097">
            <a:off x="7623390" y="4793685"/>
            <a:ext cx="3041217" cy="584775"/>
          </a:xfrm>
          <a:prstGeom prst="rect">
            <a:avLst/>
          </a:prstGeom>
          <a:noFill/>
        </p:spPr>
        <p:txBody>
          <a:bodyPr wrap="none" rtlCol="0">
            <a:spAutoFit/>
          </a:bodyPr>
          <a:lstStyle/>
          <a:p>
            <a:r>
              <a:rPr lang="en-US" sz="3200" dirty="0">
                <a:solidFill>
                  <a:srgbClr val="00B050"/>
                </a:solidFill>
                <a:latin typeface="Comic Sans MS" panose="030F0702030302020204" pitchFamily="66" charset="0"/>
              </a:rPr>
              <a:t>What you want</a:t>
            </a:r>
          </a:p>
        </p:txBody>
      </p:sp>
    </p:spTree>
    <p:extLst>
      <p:ext uri="{BB962C8B-B14F-4D97-AF65-F5344CB8AC3E}">
        <p14:creationId xmlns:p14="http://schemas.microsoft.com/office/powerpoint/2010/main" val="4276519067"/>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DF368-28CD-49BD-9FCE-3049ADEABDB7}"/>
              </a:ext>
            </a:extLst>
          </p:cNvPr>
          <p:cNvSpPr>
            <a:spLocks noGrp="1"/>
          </p:cNvSpPr>
          <p:nvPr>
            <p:ph type="title"/>
          </p:nvPr>
        </p:nvSpPr>
        <p:spPr/>
        <p:txBody>
          <a:bodyPr/>
          <a:lstStyle/>
          <a:p>
            <a:r>
              <a:rPr lang="en-US" dirty="0"/>
              <a:t>Who Am I?</a:t>
            </a:r>
          </a:p>
        </p:txBody>
      </p:sp>
      <p:sp>
        <p:nvSpPr>
          <p:cNvPr id="3" name="Text Placeholder 2">
            <a:extLst>
              <a:ext uri="{FF2B5EF4-FFF2-40B4-BE49-F238E27FC236}">
                <a16:creationId xmlns:a16="http://schemas.microsoft.com/office/drawing/2014/main" id="{CBC9B7D5-8D49-4590-9215-6EBEEC886470}"/>
              </a:ext>
            </a:extLst>
          </p:cNvPr>
          <p:cNvSpPr>
            <a:spLocks noGrp="1"/>
          </p:cNvSpPr>
          <p:nvPr>
            <p:ph type="body" idx="1"/>
          </p:nvPr>
        </p:nvSpPr>
        <p:spPr/>
        <p:txBody>
          <a:bodyPr/>
          <a:lstStyle/>
          <a:p>
            <a:r>
              <a:rPr lang="en-US" dirty="0"/>
              <a:t>And Why Am I Qualified to Speak On This Topic</a:t>
            </a:r>
          </a:p>
        </p:txBody>
      </p:sp>
    </p:spTree>
    <p:extLst>
      <p:ext uri="{BB962C8B-B14F-4D97-AF65-F5344CB8AC3E}">
        <p14:creationId xmlns:p14="http://schemas.microsoft.com/office/powerpoint/2010/main" val="913178540"/>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30434-20C0-465B-829C-27FF22CED78C}"/>
              </a:ext>
            </a:extLst>
          </p:cNvPr>
          <p:cNvSpPr>
            <a:spLocks noGrp="1"/>
          </p:cNvSpPr>
          <p:nvPr>
            <p:ph type="title"/>
          </p:nvPr>
        </p:nvSpPr>
        <p:spPr/>
        <p:txBody>
          <a:bodyPr anchor="t"/>
          <a:lstStyle/>
          <a:p>
            <a:r>
              <a:rPr lang="en-US" dirty="0"/>
              <a:t>1. Know Where You Are Going</a:t>
            </a:r>
          </a:p>
        </p:txBody>
      </p:sp>
      <p:sp>
        <p:nvSpPr>
          <p:cNvPr id="3" name="Text Placeholder 2">
            <a:extLst>
              <a:ext uri="{FF2B5EF4-FFF2-40B4-BE49-F238E27FC236}">
                <a16:creationId xmlns:a16="http://schemas.microsoft.com/office/drawing/2014/main" id="{BECF2312-6E60-4AEB-8EF9-783E0DCDDCB7}"/>
              </a:ext>
            </a:extLst>
          </p:cNvPr>
          <p:cNvSpPr>
            <a:spLocks noGrp="1"/>
          </p:cNvSpPr>
          <p:nvPr>
            <p:ph type="body" idx="1"/>
          </p:nvPr>
        </p:nvSpPr>
        <p:spPr>
          <a:xfrm>
            <a:off x="1048280" y="2658533"/>
            <a:ext cx="4588931" cy="576262"/>
          </a:xfrm>
        </p:spPr>
        <p:txBody>
          <a:bodyPr/>
          <a:lstStyle/>
          <a:p>
            <a:r>
              <a:rPr lang="en-US" dirty="0"/>
              <a:t>Kept</a:t>
            </a:r>
          </a:p>
        </p:txBody>
      </p:sp>
      <p:sp>
        <p:nvSpPr>
          <p:cNvPr id="4" name="Content Placeholder 3">
            <a:extLst>
              <a:ext uri="{FF2B5EF4-FFF2-40B4-BE49-F238E27FC236}">
                <a16:creationId xmlns:a16="http://schemas.microsoft.com/office/drawing/2014/main" id="{7CB75AF6-F63C-4748-ABF8-FC90E828196E}"/>
              </a:ext>
            </a:extLst>
          </p:cNvPr>
          <p:cNvSpPr>
            <a:spLocks noGrp="1"/>
          </p:cNvSpPr>
          <p:nvPr>
            <p:ph sz="half" idx="2"/>
          </p:nvPr>
        </p:nvSpPr>
        <p:spPr>
          <a:xfrm>
            <a:off x="760412" y="3243262"/>
            <a:ext cx="2859088" cy="2547937"/>
          </a:xfrm>
        </p:spPr>
        <p:txBody>
          <a:bodyPr/>
          <a:lstStyle/>
          <a:p>
            <a:r>
              <a:rPr lang="en-US" dirty="0"/>
              <a:t>Schedule</a:t>
            </a:r>
          </a:p>
          <a:p>
            <a:r>
              <a:rPr lang="en-US" dirty="0"/>
              <a:t>Tasks</a:t>
            </a:r>
          </a:p>
          <a:p>
            <a:r>
              <a:rPr lang="en-US" dirty="0"/>
              <a:t>Timers</a:t>
            </a:r>
          </a:p>
          <a:p>
            <a:r>
              <a:rPr lang="en-US" dirty="0"/>
              <a:t>Shift Notes</a:t>
            </a:r>
          </a:p>
          <a:p>
            <a:pPr marL="0" indent="0">
              <a:buNone/>
            </a:pPr>
            <a:endParaRPr lang="en-US" dirty="0"/>
          </a:p>
          <a:p>
            <a:endParaRPr lang="en-US" dirty="0"/>
          </a:p>
          <a:p>
            <a:endParaRPr lang="en-US" dirty="0"/>
          </a:p>
          <a:p>
            <a:endParaRPr lang="en-US" dirty="0"/>
          </a:p>
          <a:p>
            <a:endParaRPr lang="en-US" dirty="0"/>
          </a:p>
        </p:txBody>
      </p:sp>
      <p:sp>
        <p:nvSpPr>
          <p:cNvPr id="5" name="Text Placeholder 4">
            <a:extLst>
              <a:ext uri="{FF2B5EF4-FFF2-40B4-BE49-F238E27FC236}">
                <a16:creationId xmlns:a16="http://schemas.microsoft.com/office/drawing/2014/main" id="{FEE25DFF-E409-4C06-A69A-A8DEBC5EE8CE}"/>
              </a:ext>
            </a:extLst>
          </p:cNvPr>
          <p:cNvSpPr>
            <a:spLocks noGrp="1"/>
          </p:cNvSpPr>
          <p:nvPr>
            <p:ph type="body" sz="quarter" idx="3"/>
          </p:nvPr>
        </p:nvSpPr>
        <p:spPr>
          <a:xfrm>
            <a:off x="5159109" y="2675467"/>
            <a:ext cx="2218267" cy="576262"/>
          </a:xfrm>
        </p:spPr>
        <p:txBody>
          <a:bodyPr/>
          <a:lstStyle/>
          <a:p>
            <a:r>
              <a:rPr lang="en-US" dirty="0"/>
              <a:t>Discarded</a:t>
            </a:r>
          </a:p>
        </p:txBody>
      </p:sp>
      <p:sp>
        <p:nvSpPr>
          <p:cNvPr id="6" name="Content Placeholder 5">
            <a:extLst>
              <a:ext uri="{FF2B5EF4-FFF2-40B4-BE49-F238E27FC236}">
                <a16:creationId xmlns:a16="http://schemas.microsoft.com/office/drawing/2014/main" id="{28788CE2-36FD-4983-A199-CD54FAA2E449}"/>
              </a:ext>
            </a:extLst>
          </p:cNvPr>
          <p:cNvSpPr>
            <a:spLocks noGrp="1"/>
          </p:cNvSpPr>
          <p:nvPr>
            <p:ph sz="quarter" idx="4"/>
          </p:nvPr>
        </p:nvSpPr>
        <p:spPr>
          <a:xfrm>
            <a:off x="4886589" y="3251729"/>
            <a:ext cx="2579688" cy="2547937"/>
          </a:xfrm>
        </p:spPr>
        <p:txBody>
          <a:bodyPr/>
          <a:lstStyle/>
          <a:p>
            <a:r>
              <a:rPr lang="en-US" dirty="0"/>
              <a:t>Reports</a:t>
            </a:r>
          </a:p>
          <a:p>
            <a:r>
              <a:rPr lang="en-US" dirty="0"/>
              <a:t>Client Build</a:t>
            </a:r>
          </a:p>
          <a:p>
            <a:r>
              <a:rPr lang="en-US" dirty="0"/>
              <a:t>Administration</a:t>
            </a:r>
          </a:p>
          <a:p>
            <a:endParaRPr lang="en-US" dirty="0"/>
          </a:p>
        </p:txBody>
      </p:sp>
      <p:sp>
        <p:nvSpPr>
          <p:cNvPr id="8" name="Text Placeholder 4">
            <a:extLst>
              <a:ext uri="{FF2B5EF4-FFF2-40B4-BE49-F238E27FC236}">
                <a16:creationId xmlns:a16="http://schemas.microsoft.com/office/drawing/2014/main" id="{5EDD7CA7-0FC6-4223-943D-6BA50C04F2AA}"/>
              </a:ext>
            </a:extLst>
          </p:cNvPr>
          <p:cNvSpPr txBox="1">
            <a:spLocks/>
          </p:cNvSpPr>
          <p:nvPr/>
        </p:nvSpPr>
        <p:spPr>
          <a:xfrm>
            <a:off x="9447741" y="2675467"/>
            <a:ext cx="2218267" cy="576262"/>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tx1"/>
              </a:buClr>
              <a:buSzPct val="100000"/>
              <a:buFont typeface="Arial"/>
              <a:buNone/>
              <a:defRPr sz="2800" b="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100000"/>
              <a:buFont typeface="Arial"/>
              <a:buNone/>
              <a:defRPr sz="20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100000"/>
              <a:buFont typeface="Arial"/>
              <a:buNone/>
              <a:defRPr sz="18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ADDED</a:t>
            </a:r>
          </a:p>
        </p:txBody>
      </p:sp>
      <p:sp>
        <p:nvSpPr>
          <p:cNvPr id="9" name="Content Placeholder 5">
            <a:extLst>
              <a:ext uri="{FF2B5EF4-FFF2-40B4-BE49-F238E27FC236}">
                <a16:creationId xmlns:a16="http://schemas.microsoft.com/office/drawing/2014/main" id="{9A687881-00E3-4D7A-BB76-585F4AFF374D}"/>
              </a:ext>
            </a:extLst>
          </p:cNvPr>
          <p:cNvSpPr txBox="1">
            <a:spLocks/>
          </p:cNvSpPr>
          <p:nvPr/>
        </p:nvSpPr>
        <p:spPr>
          <a:xfrm>
            <a:off x="9175221" y="3251729"/>
            <a:ext cx="2579688" cy="254793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Better UX</a:t>
            </a:r>
          </a:p>
          <a:p>
            <a:r>
              <a:rPr lang="en-US" dirty="0"/>
              <a:t>Shift from Timers to State Tracking</a:t>
            </a:r>
          </a:p>
        </p:txBody>
      </p:sp>
      <p:sp>
        <p:nvSpPr>
          <p:cNvPr id="10" name="Oval 9">
            <a:extLst>
              <a:ext uri="{FF2B5EF4-FFF2-40B4-BE49-F238E27FC236}">
                <a16:creationId xmlns:a16="http://schemas.microsoft.com/office/drawing/2014/main" id="{8D2DC2D9-D41F-41B7-9426-B49AD0EC6CBA}"/>
              </a:ext>
            </a:extLst>
          </p:cNvPr>
          <p:cNvSpPr/>
          <p:nvPr/>
        </p:nvSpPr>
        <p:spPr>
          <a:xfrm>
            <a:off x="4356100" y="2311400"/>
            <a:ext cx="3517900" cy="27178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F3955B2-A9EA-4A30-AF5F-FC1390FDC8B4}"/>
              </a:ext>
            </a:extLst>
          </p:cNvPr>
          <p:cNvSpPr txBox="1"/>
          <p:nvPr/>
        </p:nvSpPr>
        <p:spPr>
          <a:xfrm>
            <a:off x="4424628" y="5042429"/>
            <a:ext cx="3687228" cy="523220"/>
          </a:xfrm>
          <a:prstGeom prst="rect">
            <a:avLst/>
          </a:prstGeom>
          <a:noFill/>
        </p:spPr>
        <p:txBody>
          <a:bodyPr wrap="none" rtlCol="0">
            <a:spAutoFit/>
          </a:bodyPr>
          <a:lstStyle/>
          <a:p>
            <a:r>
              <a:rPr lang="en-US" sz="2800" b="1" dirty="0">
                <a:solidFill>
                  <a:srgbClr val="FF0000"/>
                </a:solidFill>
                <a:latin typeface="Comic Sans MS" panose="030F0702030302020204" pitchFamily="66" charset="0"/>
              </a:rPr>
              <a:t>Not truly Discarded</a:t>
            </a:r>
          </a:p>
        </p:txBody>
      </p:sp>
    </p:spTree>
    <p:extLst>
      <p:ext uri="{BB962C8B-B14F-4D97-AF65-F5344CB8AC3E}">
        <p14:creationId xmlns:p14="http://schemas.microsoft.com/office/powerpoint/2010/main" val="195945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000"/>
                            </p:stCondLst>
                            <p:childTnLst>
                              <p:par>
                                <p:cTn id="25" presetID="10" presetClass="entr" presetSubtype="0" fill="hold" grpId="0" nodeType="afterEffect">
                                  <p:stCondLst>
                                    <p:cond delay="10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15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uiExpand="1" build="p"/>
      <p:bldP spid="8" grpId="0"/>
      <p:bldP spid="9" grpId="0"/>
      <p:bldP spid="10" grpId="0" animBg="1"/>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E524-3CD4-4799-A6E7-8E7338E355F6}"/>
              </a:ext>
            </a:extLst>
          </p:cNvPr>
          <p:cNvSpPr>
            <a:spLocks noGrp="1"/>
          </p:cNvSpPr>
          <p:nvPr>
            <p:ph type="title"/>
          </p:nvPr>
        </p:nvSpPr>
        <p:spPr/>
        <p:txBody>
          <a:bodyPr/>
          <a:lstStyle/>
          <a:p>
            <a:r>
              <a:rPr lang="en-US" dirty="0"/>
              <a:t>Rationalization (By Function)</a:t>
            </a:r>
          </a:p>
        </p:txBody>
      </p:sp>
      <p:graphicFrame>
        <p:nvGraphicFramePr>
          <p:cNvPr id="3" name="Table 2">
            <a:extLst>
              <a:ext uri="{FF2B5EF4-FFF2-40B4-BE49-F238E27FC236}">
                <a16:creationId xmlns:a16="http://schemas.microsoft.com/office/drawing/2014/main" id="{4322722B-0021-4956-A3F5-648722669E94}"/>
              </a:ext>
            </a:extLst>
          </p:cNvPr>
          <p:cNvGraphicFramePr>
            <a:graphicFrameLocks noGrp="1"/>
          </p:cNvGraphicFramePr>
          <p:nvPr>
            <p:extLst>
              <p:ext uri="{D42A27DB-BD31-4B8C-83A1-F6EECF244321}">
                <p14:modId xmlns:p14="http://schemas.microsoft.com/office/powerpoint/2010/main" val="2178996615"/>
              </p:ext>
            </p:extLst>
          </p:nvPr>
        </p:nvGraphicFramePr>
        <p:xfrm>
          <a:off x="1308100" y="2281766"/>
          <a:ext cx="9448800" cy="366268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196800003"/>
                    </a:ext>
                  </a:extLst>
                </a:gridCol>
                <a:gridCol w="2362200">
                  <a:extLst>
                    <a:ext uri="{9D8B030D-6E8A-4147-A177-3AD203B41FA5}">
                      <a16:colId xmlns:a16="http://schemas.microsoft.com/office/drawing/2014/main" val="3309175698"/>
                    </a:ext>
                  </a:extLst>
                </a:gridCol>
                <a:gridCol w="2362200">
                  <a:extLst>
                    <a:ext uri="{9D8B030D-6E8A-4147-A177-3AD203B41FA5}">
                      <a16:colId xmlns:a16="http://schemas.microsoft.com/office/drawing/2014/main" val="2821180460"/>
                    </a:ext>
                  </a:extLst>
                </a:gridCol>
                <a:gridCol w="2362200">
                  <a:extLst>
                    <a:ext uri="{9D8B030D-6E8A-4147-A177-3AD203B41FA5}">
                      <a16:colId xmlns:a16="http://schemas.microsoft.com/office/drawing/2014/main" val="2294874457"/>
                    </a:ext>
                  </a:extLst>
                </a:gridCol>
              </a:tblGrid>
              <a:tr h="370840">
                <a:tc>
                  <a:txBody>
                    <a:bodyPr/>
                    <a:lstStyle/>
                    <a:p>
                      <a:r>
                        <a:rPr lang="en-US" dirty="0"/>
                        <a:t>Rationalization</a:t>
                      </a:r>
                    </a:p>
                  </a:txBody>
                  <a:tcPr/>
                </a:tc>
                <a:tc>
                  <a:txBody>
                    <a:bodyPr/>
                    <a:lstStyle/>
                    <a:p>
                      <a:r>
                        <a:rPr lang="en-US" dirty="0"/>
                        <a:t>Phase 1</a:t>
                      </a:r>
                    </a:p>
                  </a:txBody>
                  <a:tcPr/>
                </a:tc>
                <a:tc>
                  <a:txBody>
                    <a:bodyPr/>
                    <a:lstStyle/>
                    <a:p>
                      <a:r>
                        <a:rPr lang="en-US" dirty="0"/>
                        <a:t>Phase 2</a:t>
                      </a:r>
                    </a:p>
                  </a:txBody>
                  <a:tcPr/>
                </a:tc>
                <a:tc>
                  <a:txBody>
                    <a:bodyPr/>
                    <a:lstStyle/>
                    <a:p>
                      <a:r>
                        <a:rPr lang="en-US" dirty="0"/>
                        <a:t>Phase 3</a:t>
                      </a:r>
                    </a:p>
                  </a:txBody>
                  <a:tcPr/>
                </a:tc>
                <a:extLst>
                  <a:ext uri="{0D108BD9-81ED-4DB2-BD59-A6C34878D82A}">
                    <a16:rowId xmlns:a16="http://schemas.microsoft.com/office/drawing/2014/main" val="1223603329"/>
                  </a:ext>
                </a:extLst>
              </a:tr>
              <a:tr h="502074">
                <a:tc>
                  <a:txBody>
                    <a:bodyPr/>
                    <a:lstStyle/>
                    <a:p>
                      <a:pPr algn="l"/>
                      <a:r>
                        <a:rPr lang="en-US" sz="4800" b="1" dirty="0">
                          <a:solidFill>
                            <a:srgbClr val="00B050"/>
                          </a:solidFill>
                        </a:rPr>
                        <a:t>T</a:t>
                      </a:r>
                      <a:r>
                        <a:rPr lang="en-US" sz="2800" b="1" dirty="0">
                          <a:solidFill>
                            <a:schemeClr val="bg1">
                              <a:lumMod val="95000"/>
                              <a:lumOff val="5000"/>
                            </a:schemeClr>
                          </a:solidFill>
                        </a:rPr>
                        <a:t>olerate</a:t>
                      </a:r>
                      <a:endParaRPr lang="en-US" sz="4800" b="1" dirty="0">
                        <a:solidFill>
                          <a:schemeClr val="bg1">
                            <a:lumMod val="95000"/>
                            <a:lumOff val="5000"/>
                          </a:schemeClr>
                        </a:solidFill>
                      </a:endParaRPr>
                    </a:p>
                  </a:txBody>
                  <a:tcPr/>
                </a:tc>
                <a:tc>
                  <a:txBody>
                    <a:bodyPr/>
                    <a:lstStyle/>
                    <a:p>
                      <a:r>
                        <a:rPr lang="en-US" dirty="0"/>
                        <a:t>Discard</a:t>
                      </a:r>
                    </a:p>
                  </a:txBody>
                  <a:tcPr/>
                </a:tc>
                <a:tc>
                  <a:txBody>
                    <a:bodyPr/>
                    <a:lstStyle/>
                    <a:p>
                      <a:r>
                        <a:rPr lang="en-US" dirty="0"/>
                        <a:t>Discard</a:t>
                      </a:r>
                    </a:p>
                  </a:txBody>
                  <a:tcPr/>
                </a:tc>
                <a:tc>
                  <a:txBody>
                    <a:bodyPr/>
                    <a:lstStyle/>
                    <a:p>
                      <a:endParaRPr lang="en-US" dirty="0"/>
                    </a:p>
                  </a:txBody>
                  <a:tcPr/>
                </a:tc>
                <a:extLst>
                  <a:ext uri="{0D108BD9-81ED-4DB2-BD59-A6C34878D82A}">
                    <a16:rowId xmlns:a16="http://schemas.microsoft.com/office/drawing/2014/main" val="777650184"/>
                  </a:ext>
                </a:extLst>
              </a:tr>
              <a:tr h="370840">
                <a:tc>
                  <a:txBody>
                    <a:bodyPr/>
                    <a:lstStyle/>
                    <a:p>
                      <a:pPr algn="l"/>
                      <a:r>
                        <a:rPr lang="en-US" sz="4800" b="1" dirty="0">
                          <a:solidFill>
                            <a:srgbClr val="00B050"/>
                          </a:solidFill>
                        </a:rPr>
                        <a:t>I</a:t>
                      </a:r>
                      <a:r>
                        <a:rPr lang="en-US" sz="2800" b="1" dirty="0">
                          <a:solidFill>
                            <a:schemeClr val="bg1">
                              <a:lumMod val="95000"/>
                              <a:lumOff val="5000"/>
                            </a:schemeClr>
                          </a:solidFill>
                        </a:rPr>
                        <a:t>nvest</a:t>
                      </a:r>
                      <a:endParaRPr lang="en-US" sz="2800" b="1" dirty="0">
                        <a:solidFill>
                          <a:srgbClr val="00B050"/>
                        </a:solidFill>
                      </a:endParaRPr>
                    </a:p>
                  </a:txBody>
                  <a:tcPr/>
                </a:tc>
                <a:tc>
                  <a:txBody>
                    <a:bodyPr/>
                    <a:lstStyle/>
                    <a:p>
                      <a:r>
                        <a:rPr lang="en-US" dirty="0"/>
                        <a:t>Keep</a:t>
                      </a:r>
                    </a:p>
                  </a:txBody>
                  <a:tcPr/>
                </a:tc>
                <a:tc>
                  <a:txBody>
                    <a:bodyPr/>
                    <a:lstStyle/>
                    <a:p>
                      <a:r>
                        <a:rPr lang="en-US" dirty="0"/>
                        <a:t>Added</a:t>
                      </a:r>
                    </a:p>
                  </a:txBody>
                  <a:tcPr/>
                </a:tc>
                <a:tc>
                  <a:txBody>
                    <a:bodyPr/>
                    <a:lstStyle/>
                    <a:p>
                      <a:r>
                        <a:rPr lang="en-US" dirty="0"/>
                        <a:t>Discard</a:t>
                      </a:r>
                    </a:p>
                  </a:txBody>
                  <a:tcPr/>
                </a:tc>
                <a:extLst>
                  <a:ext uri="{0D108BD9-81ED-4DB2-BD59-A6C34878D82A}">
                    <a16:rowId xmlns:a16="http://schemas.microsoft.com/office/drawing/2014/main" val="149804394"/>
                  </a:ext>
                </a:extLst>
              </a:tr>
              <a:tr h="370840">
                <a:tc>
                  <a:txBody>
                    <a:bodyPr/>
                    <a:lstStyle/>
                    <a:p>
                      <a:pPr algn="l"/>
                      <a:r>
                        <a:rPr lang="en-US" sz="4800" b="1" dirty="0">
                          <a:solidFill>
                            <a:srgbClr val="00B050"/>
                          </a:solidFill>
                        </a:rPr>
                        <a:t>M</a:t>
                      </a:r>
                      <a:r>
                        <a:rPr lang="en-US" sz="2800" b="1" dirty="0">
                          <a:solidFill>
                            <a:schemeClr val="bg1">
                              <a:lumMod val="95000"/>
                              <a:lumOff val="5000"/>
                            </a:schemeClr>
                          </a:solidFill>
                        </a:rPr>
                        <a:t>igrate</a:t>
                      </a:r>
                      <a:endParaRPr lang="en-US" sz="2800" b="1" dirty="0">
                        <a:solidFill>
                          <a:srgbClr val="00B050"/>
                        </a:solidFill>
                      </a:endParaRPr>
                    </a:p>
                  </a:txBody>
                  <a:tcPr/>
                </a:tc>
                <a:tc>
                  <a:txBody>
                    <a:bodyPr/>
                    <a:lstStyle/>
                    <a:p>
                      <a:r>
                        <a:rPr lang="en-US" dirty="0"/>
                        <a:t>Keep</a:t>
                      </a:r>
                    </a:p>
                  </a:txBody>
                  <a:tcPr/>
                </a:tc>
                <a:tc>
                  <a:txBody>
                    <a:bodyPr/>
                    <a:lstStyle/>
                    <a:p>
                      <a:r>
                        <a:rPr lang="en-US" dirty="0"/>
                        <a:t>Keep</a:t>
                      </a:r>
                    </a:p>
                  </a:txBody>
                  <a:tcPr/>
                </a:tc>
                <a:tc>
                  <a:txBody>
                    <a:bodyPr/>
                    <a:lstStyle/>
                    <a:p>
                      <a:r>
                        <a:rPr lang="en-US" dirty="0"/>
                        <a:t>Database Concerns</a:t>
                      </a:r>
                    </a:p>
                  </a:txBody>
                  <a:tcPr/>
                </a:tc>
                <a:extLst>
                  <a:ext uri="{0D108BD9-81ED-4DB2-BD59-A6C34878D82A}">
                    <a16:rowId xmlns:a16="http://schemas.microsoft.com/office/drawing/2014/main" val="2088388357"/>
                  </a:ext>
                </a:extLst>
              </a:tr>
              <a:tr h="370840">
                <a:tc>
                  <a:txBody>
                    <a:bodyPr/>
                    <a:lstStyle/>
                    <a:p>
                      <a:pPr algn="l"/>
                      <a:r>
                        <a:rPr lang="en-US" sz="4800" b="1" dirty="0">
                          <a:solidFill>
                            <a:srgbClr val="00B050"/>
                          </a:solidFill>
                        </a:rPr>
                        <a:t>E</a:t>
                      </a:r>
                      <a:r>
                        <a:rPr lang="en-US" sz="2800" b="1" dirty="0">
                          <a:solidFill>
                            <a:schemeClr val="bg1">
                              <a:lumMod val="95000"/>
                              <a:lumOff val="5000"/>
                            </a:schemeClr>
                          </a:solidFill>
                        </a:rPr>
                        <a:t>liminate</a:t>
                      </a:r>
                      <a:endParaRPr lang="en-US" sz="2800" b="1" dirty="0">
                        <a:solidFill>
                          <a:srgbClr val="00B050"/>
                        </a:solidFill>
                      </a:endParaRPr>
                    </a:p>
                  </a:txBody>
                  <a:tcPr/>
                </a:tc>
                <a:tc>
                  <a:txBody>
                    <a:bodyPr/>
                    <a:lstStyle/>
                    <a:p>
                      <a:endParaRPr lang="en-US" dirty="0"/>
                    </a:p>
                  </a:txBody>
                  <a:tcPr/>
                </a:tc>
                <a:tc>
                  <a:txBody>
                    <a:bodyPr/>
                    <a:lstStyle/>
                    <a:p>
                      <a:r>
                        <a:rPr lang="en-US" dirty="0"/>
                        <a:t>Old UX</a:t>
                      </a:r>
                    </a:p>
                  </a:txBody>
                  <a:tcPr/>
                </a:tc>
                <a:tc>
                  <a:txBody>
                    <a:bodyPr/>
                    <a:lstStyle/>
                    <a:p>
                      <a:r>
                        <a:rPr lang="en-US" dirty="0"/>
                        <a:t>Old DB</a:t>
                      </a:r>
                    </a:p>
                  </a:txBody>
                  <a:tcPr/>
                </a:tc>
                <a:extLst>
                  <a:ext uri="{0D108BD9-81ED-4DB2-BD59-A6C34878D82A}">
                    <a16:rowId xmlns:a16="http://schemas.microsoft.com/office/drawing/2014/main" val="2841401665"/>
                  </a:ext>
                </a:extLst>
              </a:tr>
            </a:tbl>
          </a:graphicData>
        </a:graphic>
      </p:graphicFrame>
    </p:spTree>
    <p:extLst>
      <p:ext uri="{BB962C8B-B14F-4D97-AF65-F5344CB8AC3E}">
        <p14:creationId xmlns:p14="http://schemas.microsoft.com/office/powerpoint/2010/main" val="4109554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8757BD-75A4-41B4-ACB1-5D1C11927C95}"/>
              </a:ext>
            </a:extLst>
          </p:cNvPr>
          <p:cNvPicPr>
            <a:picLocks noChangeAspect="1"/>
          </p:cNvPicPr>
          <p:nvPr/>
        </p:nvPicPr>
        <p:blipFill>
          <a:blip r:embed="rId3"/>
          <a:stretch>
            <a:fillRect/>
          </a:stretch>
        </p:blipFill>
        <p:spPr>
          <a:xfrm>
            <a:off x="1259159" y="0"/>
            <a:ext cx="10689681" cy="6858000"/>
          </a:xfrm>
          <a:prstGeom prst="rect">
            <a:avLst/>
          </a:prstGeom>
        </p:spPr>
      </p:pic>
    </p:spTree>
    <p:extLst>
      <p:ext uri="{BB962C8B-B14F-4D97-AF65-F5344CB8AC3E}">
        <p14:creationId xmlns:p14="http://schemas.microsoft.com/office/powerpoint/2010/main" val="1566775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F8CA3-E021-4FFB-9554-9AAA45DA4899}"/>
              </a:ext>
            </a:extLst>
          </p:cNvPr>
          <p:cNvSpPr>
            <a:spLocks noGrp="1"/>
          </p:cNvSpPr>
          <p:nvPr>
            <p:ph type="title"/>
          </p:nvPr>
        </p:nvSpPr>
        <p:spPr/>
        <p:txBody>
          <a:bodyPr/>
          <a:lstStyle/>
          <a:p>
            <a:r>
              <a:rPr lang="en-US" dirty="0"/>
              <a:t>When to Invest, When to Migrate</a:t>
            </a:r>
          </a:p>
        </p:txBody>
      </p:sp>
      <p:sp>
        <p:nvSpPr>
          <p:cNvPr id="3" name="Text Placeholder 2">
            <a:extLst>
              <a:ext uri="{FF2B5EF4-FFF2-40B4-BE49-F238E27FC236}">
                <a16:creationId xmlns:a16="http://schemas.microsoft.com/office/drawing/2014/main" id="{2C9646CC-E4E1-487D-B3C2-95567243BE29}"/>
              </a:ext>
            </a:extLst>
          </p:cNvPr>
          <p:cNvSpPr>
            <a:spLocks noGrp="1"/>
          </p:cNvSpPr>
          <p:nvPr>
            <p:ph type="body" idx="1"/>
          </p:nvPr>
        </p:nvSpPr>
        <p:spPr/>
        <p:txBody>
          <a:bodyPr/>
          <a:lstStyle/>
          <a:p>
            <a:r>
              <a:rPr lang="en-US" dirty="0"/>
              <a:t>Invest	</a:t>
            </a:r>
          </a:p>
        </p:txBody>
      </p:sp>
      <p:sp>
        <p:nvSpPr>
          <p:cNvPr id="4" name="Content Placeholder 3">
            <a:extLst>
              <a:ext uri="{FF2B5EF4-FFF2-40B4-BE49-F238E27FC236}">
                <a16:creationId xmlns:a16="http://schemas.microsoft.com/office/drawing/2014/main" id="{51CAEC35-6EE8-40E7-9A69-395E5DCD50A0}"/>
              </a:ext>
            </a:extLst>
          </p:cNvPr>
          <p:cNvSpPr>
            <a:spLocks noGrp="1"/>
          </p:cNvSpPr>
          <p:nvPr>
            <p:ph sz="half" idx="2"/>
          </p:nvPr>
        </p:nvSpPr>
        <p:spPr/>
        <p:txBody>
          <a:bodyPr/>
          <a:lstStyle/>
          <a:p>
            <a:r>
              <a:rPr lang="en-US" dirty="0"/>
              <a:t>New Technology</a:t>
            </a:r>
          </a:p>
          <a:p>
            <a:r>
              <a:rPr lang="en-US" dirty="0"/>
              <a:t>Good Practices</a:t>
            </a:r>
          </a:p>
        </p:txBody>
      </p:sp>
      <p:sp>
        <p:nvSpPr>
          <p:cNvPr id="5" name="Text Placeholder 4">
            <a:extLst>
              <a:ext uri="{FF2B5EF4-FFF2-40B4-BE49-F238E27FC236}">
                <a16:creationId xmlns:a16="http://schemas.microsoft.com/office/drawing/2014/main" id="{7F0277A8-ACF5-4E55-B658-255C1875F701}"/>
              </a:ext>
            </a:extLst>
          </p:cNvPr>
          <p:cNvSpPr>
            <a:spLocks noGrp="1"/>
          </p:cNvSpPr>
          <p:nvPr>
            <p:ph type="body" sz="quarter" idx="3"/>
          </p:nvPr>
        </p:nvSpPr>
        <p:spPr/>
        <p:txBody>
          <a:bodyPr/>
          <a:lstStyle/>
          <a:p>
            <a:r>
              <a:rPr lang="en-US" dirty="0"/>
              <a:t>Migrate</a:t>
            </a:r>
          </a:p>
        </p:txBody>
      </p:sp>
      <p:sp>
        <p:nvSpPr>
          <p:cNvPr id="6" name="Content Placeholder 5">
            <a:extLst>
              <a:ext uri="{FF2B5EF4-FFF2-40B4-BE49-F238E27FC236}">
                <a16:creationId xmlns:a16="http://schemas.microsoft.com/office/drawing/2014/main" id="{757B6E38-BEBF-4EFE-B8FC-CFC6BC7893E2}"/>
              </a:ext>
            </a:extLst>
          </p:cNvPr>
          <p:cNvSpPr>
            <a:spLocks noGrp="1"/>
          </p:cNvSpPr>
          <p:nvPr>
            <p:ph sz="quarter" idx="4"/>
          </p:nvPr>
        </p:nvSpPr>
        <p:spPr/>
        <p:txBody>
          <a:bodyPr/>
          <a:lstStyle/>
          <a:p>
            <a:r>
              <a:rPr lang="en-US" dirty="0"/>
              <a:t>Old technology</a:t>
            </a:r>
          </a:p>
          <a:p>
            <a:r>
              <a:rPr lang="en-US" dirty="0"/>
              <a:t>Possibly, Lack of Best Practices</a:t>
            </a:r>
          </a:p>
          <a:p>
            <a:r>
              <a:rPr lang="en-US" dirty="0"/>
              <a:t>Flaws Created Early in Development Cycle</a:t>
            </a:r>
          </a:p>
        </p:txBody>
      </p:sp>
    </p:spTree>
    <p:extLst>
      <p:ext uri="{BB962C8B-B14F-4D97-AF65-F5344CB8AC3E}">
        <p14:creationId xmlns:p14="http://schemas.microsoft.com/office/powerpoint/2010/main" val="1566852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F8CA3-E021-4FFB-9554-9AAA45DA4899}"/>
              </a:ext>
            </a:extLst>
          </p:cNvPr>
          <p:cNvSpPr>
            <a:spLocks noGrp="1"/>
          </p:cNvSpPr>
          <p:nvPr>
            <p:ph type="title"/>
          </p:nvPr>
        </p:nvSpPr>
        <p:spPr/>
        <p:txBody>
          <a:bodyPr/>
          <a:lstStyle/>
          <a:p>
            <a:r>
              <a:rPr lang="en-US" dirty="0"/>
              <a:t>When to Invest, When to Migrate</a:t>
            </a:r>
          </a:p>
        </p:txBody>
      </p:sp>
      <p:pic>
        <p:nvPicPr>
          <p:cNvPr id="3" name="Content Placeholder 6">
            <a:extLst>
              <a:ext uri="{FF2B5EF4-FFF2-40B4-BE49-F238E27FC236}">
                <a16:creationId xmlns:a16="http://schemas.microsoft.com/office/drawing/2014/main" id="{244DA384-9C10-4B45-88BB-1A4A188B5439}"/>
              </a:ext>
            </a:extLst>
          </p:cNvPr>
          <p:cNvPicPr>
            <a:picLocks noChangeAspect="1"/>
          </p:cNvPicPr>
          <p:nvPr/>
        </p:nvPicPr>
        <p:blipFill>
          <a:blip r:embed="rId3"/>
          <a:stretch>
            <a:fillRect/>
          </a:stretch>
        </p:blipFill>
        <p:spPr>
          <a:xfrm>
            <a:off x="541657" y="1865377"/>
            <a:ext cx="5175545" cy="4644280"/>
          </a:xfrm>
          <a:prstGeom prst="rect">
            <a:avLst/>
          </a:prstGeom>
        </p:spPr>
      </p:pic>
      <p:pic>
        <p:nvPicPr>
          <p:cNvPr id="4" name="Picture 3">
            <a:extLst>
              <a:ext uri="{FF2B5EF4-FFF2-40B4-BE49-F238E27FC236}">
                <a16:creationId xmlns:a16="http://schemas.microsoft.com/office/drawing/2014/main" id="{905214DA-B065-4ACD-A019-E3399E471C8B}"/>
              </a:ext>
            </a:extLst>
          </p:cNvPr>
          <p:cNvPicPr>
            <a:picLocks noChangeAspect="1"/>
          </p:cNvPicPr>
          <p:nvPr/>
        </p:nvPicPr>
        <p:blipFill>
          <a:blip r:embed="rId4"/>
          <a:stretch>
            <a:fillRect/>
          </a:stretch>
        </p:blipFill>
        <p:spPr>
          <a:xfrm>
            <a:off x="6014357" y="1865377"/>
            <a:ext cx="5529879" cy="3804557"/>
          </a:xfrm>
          <a:prstGeom prst="rect">
            <a:avLst/>
          </a:prstGeom>
        </p:spPr>
      </p:pic>
      <p:sp>
        <p:nvSpPr>
          <p:cNvPr id="5" name="Rectangle 4">
            <a:extLst>
              <a:ext uri="{FF2B5EF4-FFF2-40B4-BE49-F238E27FC236}">
                <a16:creationId xmlns:a16="http://schemas.microsoft.com/office/drawing/2014/main" id="{B0D8AE3D-35BB-46F9-8C6C-DD6DACEF9EE7}"/>
              </a:ext>
            </a:extLst>
          </p:cNvPr>
          <p:cNvSpPr/>
          <p:nvPr/>
        </p:nvSpPr>
        <p:spPr>
          <a:xfrm>
            <a:off x="5905501" y="5863326"/>
            <a:ext cx="6096000" cy="646331"/>
          </a:xfrm>
          <a:prstGeom prst="rect">
            <a:avLst/>
          </a:prstGeom>
        </p:spPr>
        <p:txBody>
          <a:bodyPr>
            <a:spAutoFit/>
          </a:bodyPr>
          <a:lstStyle/>
          <a:p>
            <a:r>
              <a:rPr lang="en-US" dirty="0"/>
              <a:t>https://www.construx.com/software-thought-leadership/books/software-project-survival-guide/</a:t>
            </a:r>
          </a:p>
        </p:txBody>
      </p:sp>
    </p:spTree>
    <p:extLst>
      <p:ext uri="{BB962C8B-B14F-4D97-AF65-F5344CB8AC3E}">
        <p14:creationId xmlns:p14="http://schemas.microsoft.com/office/powerpoint/2010/main" val="3902569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EB11F-77AB-4B9B-876F-B1E10700E0A1}"/>
              </a:ext>
            </a:extLst>
          </p:cNvPr>
          <p:cNvSpPr>
            <a:spLocks noGrp="1"/>
          </p:cNvSpPr>
          <p:nvPr>
            <p:ph type="title"/>
          </p:nvPr>
        </p:nvSpPr>
        <p:spPr/>
        <p:txBody>
          <a:bodyPr/>
          <a:lstStyle/>
          <a:p>
            <a:r>
              <a:rPr lang="en-US" dirty="0"/>
              <a:t>When to Invest, When To Migrate</a:t>
            </a:r>
          </a:p>
        </p:txBody>
      </p:sp>
      <p:sp>
        <p:nvSpPr>
          <p:cNvPr id="3" name="Content Placeholder 2">
            <a:extLst>
              <a:ext uri="{FF2B5EF4-FFF2-40B4-BE49-F238E27FC236}">
                <a16:creationId xmlns:a16="http://schemas.microsoft.com/office/drawing/2014/main" id="{458E9B2A-DE7D-4363-B349-4322C3FD3CA6}"/>
              </a:ext>
            </a:extLst>
          </p:cNvPr>
          <p:cNvSpPr>
            <a:spLocks noGrp="1"/>
          </p:cNvSpPr>
          <p:nvPr>
            <p:ph idx="1"/>
          </p:nvPr>
        </p:nvSpPr>
        <p:spPr/>
        <p:txBody>
          <a:bodyPr/>
          <a:lstStyle/>
          <a:p>
            <a:r>
              <a:rPr lang="en-US" dirty="0"/>
              <a:t>Default to Invest (Refactor)</a:t>
            </a:r>
          </a:p>
          <a:p>
            <a:r>
              <a:rPr lang="en-US" dirty="0"/>
              <a:t>Impossible to Invest == Migrate (Rebuild)</a:t>
            </a:r>
          </a:p>
          <a:p>
            <a:r>
              <a:rPr lang="en-US" dirty="0"/>
              <a:t>More Expensive == Migrate</a:t>
            </a:r>
          </a:p>
          <a:p>
            <a:pPr lvl="1"/>
            <a:r>
              <a:rPr lang="en-US" dirty="0"/>
              <a:t>Complexity of Code Base Compared to Functionality</a:t>
            </a:r>
          </a:p>
          <a:p>
            <a:r>
              <a:rPr lang="en-US" dirty="0"/>
              <a:t>More Time Consuming to Invest  - May Be Better to Migrate</a:t>
            </a:r>
          </a:p>
          <a:p>
            <a:pPr lvl="1"/>
            <a:r>
              <a:rPr lang="en-US" dirty="0"/>
              <a:t>Able to Utilize Product(s) to Speed Time To market</a:t>
            </a:r>
          </a:p>
        </p:txBody>
      </p:sp>
    </p:spTree>
    <p:extLst>
      <p:ext uri="{BB962C8B-B14F-4D97-AF65-F5344CB8AC3E}">
        <p14:creationId xmlns:p14="http://schemas.microsoft.com/office/powerpoint/2010/main" val="1862350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F6BD2-2A9D-45EF-B3BA-E8FE9F5DD6CD}"/>
              </a:ext>
            </a:extLst>
          </p:cNvPr>
          <p:cNvSpPr>
            <a:spLocks noGrp="1"/>
          </p:cNvSpPr>
          <p:nvPr>
            <p:ph type="title"/>
          </p:nvPr>
        </p:nvSpPr>
        <p:spPr/>
        <p:txBody>
          <a:bodyPr anchor="t"/>
          <a:lstStyle/>
          <a:p>
            <a:r>
              <a:rPr lang="en-US" dirty="0"/>
              <a:t>When to Invest, When to Migrate</a:t>
            </a:r>
          </a:p>
        </p:txBody>
      </p:sp>
      <p:sp>
        <p:nvSpPr>
          <p:cNvPr id="3" name="Text Placeholder 2">
            <a:extLst>
              <a:ext uri="{FF2B5EF4-FFF2-40B4-BE49-F238E27FC236}">
                <a16:creationId xmlns:a16="http://schemas.microsoft.com/office/drawing/2014/main" id="{18C0A116-5000-4564-9152-D5B2313330E6}"/>
              </a:ext>
            </a:extLst>
          </p:cNvPr>
          <p:cNvSpPr>
            <a:spLocks noGrp="1"/>
          </p:cNvSpPr>
          <p:nvPr>
            <p:ph type="body" idx="1"/>
          </p:nvPr>
        </p:nvSpPr>
        <p:spPr/>
        <p:txBody>
          <a:bodyPr/>
          <a:lstStyle/>
          <a:p>
            <a:r>
              <a:rPr lang="en-US" dirty="0"/>
              <a:t>Invest</a:t>
            </a:r>
          </a:p>
        </p:txBody>
      </p:sp>
      <p:sp>
        <p:nvSpPr>
          <p:cNvPr id="4" name="Content Placeholder 3">
            <a:extLst>
              <a:ext uri="{FF2B5EF4-FFF2-40B4-BE49-F238E27FC236}">
                <a16:creationId xmlns:a16="http://schemas.microsoft.com/office/drawing/2014/main" id="{2394A5E4-B646-4886-85BE-AE9E5691F366}"/>
              </a:ext>
            </a:extLst>
          </p:cNvPr>
          <p:cNvSpPr>
            <a:spLocks noGrp="1"/>
          </p:cNvSpPr>
          <p:nvPr>
            <p:ph sz="half" idx="2"/>
          </p:nvPr>
        </p:nvSpPr>
        <p:spPr/>
        <p:txBody>
          <a:bodyPr/>
          <a:lstStyle/>
          <a:p>
            <a:r>
              <a:rPr lang="en-US" b="1" dirty="0">
                <a:solidFill>
                  <a:srgbClr val="00B050"/>
                </a:solidFill>
              </a:rPr>
              <a:t>Default to Invest Where Possible</a:t>
            </a:r>
          </a:p>
          <a:p>
            <a:r>
              <a:rPr lang="en-US" dirty="0"/>
              <a:t>Modern Technology</a:t>
            </a:r>
          </a:p>
          <a:p>
            <a:r>
              <a:rPr lang="en-US" dirty="0"/>
              <a:t>Best Practices Followed</a:t>
            </a:r>
          </a:p>
        </p:txBody>
      </p:sp>
      <p:sp>
        <p:nvSpPr>
          <p:cNvPr id="5" name="Text Placeholder 4">
            <a:extLst>
              <a:ext uri="{FF2B5EF4-FFF2-40B4-BE49-F238E27FC236}">
                <a16:creationId xmlns:a16="http://schemas.microsoft.com/office/drawing/2014/main" id="{7893116F-4B5F-4E92-AD47-2522B0DE1B5C}"/>
              </a:ext>
            </a:extLst>
          </p:cNvPr>
          <p:cNvSpPr>
            <a:spLocks noGrp="1"/>
          </p:cNvSpPr>
          <p:nvPr>
            <p:ph type="body" sz="quarter" idx="3"/>
          </p:nvPr>
        </p:nvSpPr>
        <p:spPr/>
        <p:txBody>
          <a:bodyPr/>
          <a:lstStyle/>
          <a:p>
            <a:r>
              <a:rPr lang="en-US" dirty="0"/>
              <a:t>Migrate</a:t>
            </a:r>
          </a:p>
        </p:txBody>
      </p:sp>
      <p:sp>
        <p:nvSpPr>
          <p:cNvPr id="6" name="Content Placeholder 5">
            <a:extLst>
              <a:ext uri="{FF2B5EF4-FFF2-40B4-BE49-F238E27FC236}">
                <a16:creationId xmlns:a16="http://schemas.microsoft.com/office/drawing/2014/main" id="{AFD54617-2BD8-4DED-92D4-8F2DAA854434}"/>
              </a:ext>
            </a:extLst>
          </p:cNvPr>
          <p:cNvSpPr>
            <a:spLocks noGrp="1"/>
          </p:cNvSpPr>
          <p:nvPr>
            <p:ph sz="quarter" idx="4"/>
          </p:nvPr>
        </p:nvSpPr>
        <p:spPr/>
        <p:txBody>
          <a:bodyPr/>
          <a:lstStyle/>
          <a:p>
            <a:r>
              <a:rPr lang="en-US" b="1" dirty="0">
                <a:solidFill>
                  <a:srgbClr val="00B050"/>
                </a:solidFill>
              </a:rPr>
              <a:t>When In Doubt, Consider Invest</a:t>
            </a:r>
          </a:p>
          <a:p>
            <a:r>
              <a:rPr lang="en-US" dirty="0"/>
              <a:t>Old Technology/Practices</a:t>
            </a:r>
          </a:p>
          <a:p>
            <a:r>
              <a:rPr lang="en-US" dirty="0"/>
              <a:t>Severe Design Flaws/Lack of Proper Practices</a:t>
            </a:r>
          </a:p>
          <a:p>
            <a:r>
              <a:rPr lang="en-US" dirty="0"/>
              <a:t>Incorrect architecture</a:t>
            </a:r>
          </a:p>
          <a:p>
            <a:endParaRPr lang="en-US" dirty="0"/>
          </a:p>
        </p:txBody>
      </p:sp>
    </p:spTree>
    <p:extLst>
      <p:ext uri="{BB962C8B-B14F-4D97-AF65-F5344CB8AC3E}">
        <p14:creationId xmlns:p14="http://schemas.microsoft.com/office/powerpoint/2010/main" val="378366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BB29-A482-4E7C-AD68-5D1D0B425B4A}"/>
              </a:ext>
            </a:extLst>
          </p:cNvPr>
          <p:cNvSpPr>
            <a:spLocks noGrp="1"/>
          </p:cNvSpPr>
          <p:nvPr>
            <p:ph type="title"/>
          </p:nvPr>
        </p:nvSpPr>
        <p:spPr/>
        <p:txBody>
          <a:bodyPr anchor="t"/>
          <a:lstStyle/>
          <a:p>
            <a:r>
              <a:rPr lang="en-US" dirty="0"/>
              <a:t>Building Through Cycles</a:t>
            </a:r>
          </a:p>
        </p:txBody>
      </p:sp>
      <p:sp>
        <p:nvSpPr>
          <p:cNvPr id="3" name="Content Placeholder 2">
            <a:extLst>
              <a:ext uri="{FF2B5EF4-FFF2-40B4-BE49-F238E27FC236}">
                <a16:creationId xmlns:a16="http://schemas.microsoft.com/office/drawing/2014/main" id="{0D7E3C98-0537-49C2-A7D0-472BFA824290}"/>
              </a:ext>
            </a:extLst>
          </p:cNvPr>
          <p:cNvSpPr>
            <a:spLocks noGrp="1"/>
          </p:cNvSpPr>
          <p:nvPr>
            <p:ph idx="1"/>
          </p:nvPr>
        </p:nvSpPr>
        <p:spPr/>
        <p:txBody>
          <a:bodyPr/>
          <a:lstStyle/>
          <a:p>
            <a:pPr marL="457200" indent="-457200">
              <a:buFont typeface="+mj-lt"/>
              <a:buAutoNum type="arabicPeriod"/>
            </a:pPr>
            <a:r>
              <a:rPr lang="en-US" dirty="0"/>
              <a:t>Plan (already covered)</a:t>
            </a:r>
          </a:p>
          <a:p>
            <a:pPr marL="457200" indent="-457200">
              <a:buFont typeface="+mj-lt"/>
              <a:buAutoNum type="arabicPeriod"/>
            </a:pPr>
            <a:r>
              <a:rPr lang="en-US" dirty="0"/>
              <a:t>Find Seams in the Code</a:t>
            </a:r>
          </a:p>
          <a:p>
            <a:pPr marL="457200" indent="-457200">
              <a:buFont typeface="+mj-lt"/>
              <a:buAutoNum type="arabicPeriod"/>
            </a:pPr>
            <a:r>
              <a:rPr lang="en-US" dirty="0"/>
              <a:t>Organize the Code Base</a:t>
            </a:r>
          </a:p>
          <a:p>
            <a:pPr marL="457200" indent="-457200">
              <a:buFont typeface="+mj-lt"/>
              <a:buAutoNum type="arabicPeriod"/>
            </a:pPr>
            <a:r>
              <a:rPr lang="en-US" dirty="0"/>
              <a:t>Add Tests</a:t>
            </a:r>
          </a:p>
          <a:p>
            <a:pPr marL="457200" indent="-457200">
              <a:buFont typeface="+mj-lt"/>
              <a:buAutoNum type="arabicPeriod"/>
            </a:pPr>
            <a:r>
              <a:rPr lang="en-US" dirty="0"/>
              <a:t>Add Code (Assumes TDD/BDD approach (4 &amp; 5 may flip in some instances))</a:t>
            </a:r>
          </a:p>
          <a:p>
            <a:pPr marL="457200" indent="-457200">
              <a:buFont typeface="+mj-lt"/>
              <a:buAutoNum type="arabicPeriod"/>
            </a:pPr>
            <a:r>
              <a:rPr lang="en-US" dirty="0"/>
              <a:t>Refactor</a:t>
            </a:r>
          </a:p>
          <a:p>
            <a:pPr marL="457200" indent="-457200">
              <a:buFont typeface="+mj-lt"/>
              <a:buAutoNum type="arabicPeriod"/>
            </a:pPr>
            <a:r>
              <a:rPr lang="en-US" dirty="0"/>
              <a:t>Release</a:t>
            </a:r>
          </a:p>
          <a:p>
            <a:pPr marL="457200" indent="-457200">
              <a:buFont typeface="+mj-lt"/>
              <a:buAutoNum type="arabicPeriod"/>
            </a:pPr>
            <a:endParaRPr lang="en-US" dirty="0"/>
          </a:p>
          <a:p>
            <a:endParaRPr lang="en-US" dirty="0"/>
          </a:p>
        </p:txBody>
      </p:sp>
    </p:spTree>
    <p:extLst>
      <p:ext uri="{BB962C8B-B14F-4D97-AF65-F5344CB8AC3E}">
        <p14:creationId xmlns:p14="http://schemas.microsoft.com/office/powerpoint/2010/main" val="31752493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3533-B7D2-4D0D-A6AD-B6BD55DE0565}"/>
              </a:ext>
            </a:extLst>
          </p:cNvPr>
          <p:cNvSpPr>
            <a:spLocks noGrp="1"/>
          </p:cNvSpPr>
          <p:nvPr>
            <p:ph type="title"/>
          </p:nvPr>
        </p:nvSpPr>
        <p:spPr/>
        <p:txBody>
          <a:bodyPr anchor="t"/>
          <a:lstStyle/>
          <a:p>
            <a:r>
              <a:rPr lang="en-US" dirty="0"/>
              <a:t>2. Find Seams in Code Base</a:t>
            </a:r>
          </a:p>
        </p:txBody>
      </p:sp>
      <p:sp>
        <p:nvSpPr>
          <p:cNvPr id="3" name="Content Placeholder 2">
            <a:extLst>
              <a:ext uri="{FF2B5EF4-FFF2-40B4-BE49-F238E27FC236}">
                <a16:creationId xmlns:a16="http://schemas.microsoft.com/office/drawing/2014/main" id="{EEE5B62F-637F-4CA3-BA53-549B5E6903A9}"/>
              </a:ext>
            </a:extLst>
          </p:cNvPr>
          <p:cNvSpPr>
            <a:spLocks noGrp="1"/>
          </p:cNvSpPr>
          <p:nvPr>
            <p:ph idx="1"/>
          </p:nvPr>
        </p:nvSpPr>
        <p:spPr/>
        <p:txBody>
          <a:bodyPr/>
          <a:lstStyle/>
          <a:p>
            <a:r>
              <a:rPr lang="en-US" dirty="0"/>
              <a:t>WHAT? &gt; SOLID 101: </a:t>
            </a:r>
            <a:br>
              <a:rPr lang="en-US" dirty="0"/>
            </a:br>
            <a:r>
              <a:rPr lang="en-US" dirty="0"/>
              <a:t>Use Interfaces (I) to Separate (S) Concerns so You May Reverse Dependencies (D)</a:t>
            </a:r>
            <a:br>
              <a:rPr lang="en-US" dirty="0"/>
            </a:br>
            <a:endParaRPr lang="en-US" dirty="0"/>
          </a:p>
          <a:p>
            <a:r>
              <a:rPr lang="en-US" dirty="0"/>
              <a:t>HOW? &gt; Contract First</a:t>
            </a:r>
            <a:br>
              <a:rPr lang="en-US" dirty="0"/>
            </a:br>
            <a:r>
              <a:rPr lang="en-US" dirty="0"/>
              <a:t>Write Contracts [Interfaces in Most Languages]</a:t>
            </a:r>
            <a:br>
              <a:rPr lang="en-US" dirty="0"/>
            </a:br>
            <a:endParaRPr lang="en-US" dirty="0"/>
          </a:p>
          <a:p>
            <a:r>
              <a:rPr lang="en-US" dirty="0"/>
              <a:t>Lesson Learned? Spaghetti Tastes Bad in Code: </a:t>
            </a:r>
            <a:br>
              <a:rPr lang="en-US" dirty="0"/>
            </a:br>
            <a:r>
              <a:rPr lang="en-US" dirty="0"/>
              <a:t>UI &lt;&gt; Business &lt;&gt; Data:</a:t>
            </a:r>
          </a:p>
          <a:p>
            <a:endParaRPr lang="en-US" dirty="0"/>
          </a:p>
        </p:txBody>
      </p:sp>
    </p:spTree>
    <p:extLst>
      <p:ext uri="{BB962C8B-B14F-4D97-AF65-F5344CB8AC3E}">
        <p14:creationId xmlns:p14="http://schemas.microsoft.com/office/powerpoint/2010/main" val="175994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3533-B7D2-4D0D-A6AD-B6BD55DE0565}"/>
              </a:ext>
            </a:extLst>
          </p:cNvPr>
          <p:cNvSpPr>
            <a:spLocks noGrp="1"/>
          </p:cNvSpPr>
          <p:nvPr>
            <p:ph type="title"/>
          </p:nvPr>
        </p:nvSpPr>
        <p:spPr/>
        <p:txBody>
          <a:bodyPr anchor="t"/>
          <a:lstStyle/>
          <a:p>
            <a:r>
              <a:rPr lang="en-US" dirty="0"/>
              <a:t>3. Organize Code</a:t>
            </a:r>
          </a:p>
        </p:txBody>
      </p:sp>
      <p:sp>
        <p:nvSpPr>
          <p:cNvPr id="3" name="Content Placeholder 2">
            <a:extLst>
              <a:ext uri="{FF2B5EF4-FFF2-40B4-BE49-F238E27FC236}">
                <a16:creationId xmlns:a16="http://schemas.microsoft.com/office/drawing/2014/main" id="{EEE5B62F-637F-4CA3-BA53-549B5E6903A9}"/>
              </a:ext>
            </a:extLst>
          </p:cNvPr>
          <p:cNvSpPr>
            <a:spLocks noGrp="1"/>
          </p:cNvSpPr>
          <p:nvPr>
            <p:ph idx="1"/>
          </p:nvPr>
        </p:nvSpPr>
        <p:spPr/>
        <p:txBody>
          <a:bodyPr/>
          <a:lstStyle/>
          <a:p>
            <a:r>
              <a:rPr lang="en-US" dirty="0"/>
              <a:t>For Migrate (New Solution), This is Creation of Projects</a:t>
            </a:r>
          </a:p>
          <a:p>
            <a:r>
              <a:rPr lang="en-US" dirty="0"/>
              <a:t>For Invest, This is a Reorganization Of Italian Food (Spaghetti)</a:t>
            </a:r>
          </a:p>
        </p:txBody>
      </p:sp>
    </p:spTree>
    <p:extLst>
      <p:ext uri="{BB962C8B-B14F-4D97-AF65-F5344CB8AC3E}">
        <p14:creationId xmlns:p14="http://schemas.microsoft.com/office/powerpoint/2010/main" val="1596119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8AC223-4375-44EC-8642-3FEBDBBF71F4}"/>
              </a:ext>
            </a:extLst>
          </p:cNvPr>
          <p:cNvPicPr>
            <a:picLocks noChangeAspect="1"/>
          </p:cNvPicPr>
          <p:nvPr/>
        </p:nvPicPr>
        <p:blipFill>
          <a:blip r:embed="rId3">
            <a:clrChange>
              <a:clrFrom>
                <a:srgbClr val="000000">
                  <a:alpha val="0"/>
                </a:srgbClr>
              </a:clrFrom>
              <a:clrTo>
                <a:srgbClr val="000000">
                  <a:alpha val="0"/>
                </a:srgbClr>
              </a:clrTo>
            </a:clrChange>
            <a:duotone>
              <a:prstClr val="black"/>
              <a:srgbClr val="D9C3A5">
                <a:tint val="50000"/>
                <a:satMod val="180000"/>
              </a:srgb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flipH="1">
            <a:off x="-1" y="-5079"/>
            <a:ext cx="7251701" cy="6863079"/>
          </a:xfrm>
          <a:prstGeom prst="rect">
            <a:avLst/>
          </a:prstGeom>
        </p:spPr>
      </p:pic>
      <p:sp>
        <p:nvSpPr>
          <p:cNvPr id="3" name="TextBox 2">
            <a:extLst>
              <a:ext uri="{FF2B5EF4-FFF2-40B4-BE49-F238E27FC236}">
                <a16:creationId xmlns:a16="http://schemas.microsoft.com/office/drawing/2014/main" id="{0B9F2CB7-4245-4C0C-A49B-BCE7287E15B1}"/>
              </a:ext>
            </a:extLst>
          </p:cNvPr>
          <p:cNvSpPr txBox="1"/>
          <p:nvPr/>
        </p:nvSpPr>
        <p:spPr>
          <a:xfrm>
            <a:off x="6154057" y="899886"/>
            <a:ext cx="5580743" cy="1938992"/>
          </a:xfrm>
          <a:prstGeom prst="rect">
            <a:avLst/>
          </a:prstGeom>
          <a:noFill/>
        </p:spPr>
        <p:txBody>
          <a:bodyPr wrap="square" rtlCol="0">
            <a:spAutoFit/>
          </a:bodyPr>
          <a:lstStyle/>
          <a:p>
            <a:r>
              <a:rPr lang="en-US" sz="2400" dirty="0"/>
              <a:t>Current Position: </a:t>
            </a:r>
            <a:br>
              <a:rPr lang="en-US" sz="2400" dirty="0"/>
            </a:br>
            <a:r>
              <a:rPr lang="en-US" sz="2400" dirty="0"/>
              <a:t>VP Of Technological, Ventures</a:t>
            </a:r>
          </a:p>
          <a:p>
            <a:endParaRPr lang="en-US" sz="2400" dirty="0"/>
          </a:p>
          <a:p>
            <a:r>
              <a:rPr lang="en-US" sz="2400" dirty="0"/>
              <a:t>Previous: </a:t>
            </a:r>
            <a:br>
              <a:rPr lang="en-US" sz="2400" dirty="0"/>
            </a:br>
            <a:r>
              <a:rPr lang="en-US" sz="2400" dirty="0"/>
              <a:t>Enterprise Architect, Consultant</a:t>
            </a:r>
          </a:p>
        </p:txBody>
      </p:sp>
      <p:pic>
        <p:nvPicPr>
          <p:cNvPr id="4" name="Picture 3">
            <a:extLst>
              <a:ext uri="{FF2B5EF4-FFF2-40B4-BE49-F238E27FC236}">
                <a16:creationId xmlns:a16="http://schemas.microsoft.com/office/drawing/2014/main" id="{E0F6AA0D-DE9A-4CB5-9C1E-6A08F85C57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59953" y="3210303"/>
            <a:ext cx="3651264" cy="3055651"/>
          </a:xfrm>
          <a:prstGeom prst="rect">
            <a:avLst/>
          </a:prstGeom>
        </p:spPr>
      </p:pic>
    </p:spTree>
    <p:extLst>
      <p:ext uri="{BB962C8B-B14F-4D97-AF65-F5344CB8AC3E}">
        <p14:creationId xmlns:p14="http://schemas.microsoft.com/office/powerpoint/2010/main" val="1862651511"/>
      </p:ext>
    </p:extLst>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C7818-6DA9-45F1-8BD0-6E4978E1A176}"/>
              </a:ext>
            </a:extLst>
          </p:cNvPr>
          <p:cNvSpPr>
            <a:spLocks noGrp="1"/>
          </p:cNvSpPr>
          <p:nvPr>
            <p:ph type="title"/>
          </p:nvPr>
        </p:nvSpPr>
        <p:spPr/>
        <p:txBody>
          <a:bodyPr/>
          <a:lstStyle/>
          <a:p>
            <a:r>
              <a:rPr lang="en-US" dirty="0"/>
              <a:t>Organizing the Code Base</a:t>
            </a:r>
          </a:p>
        </p:txBody>
      </p:sp>
      <p:sp>
        <p:nvSpPr>
          <p:cNvPr id="4" name="Text Placeholder 3">
            <a:extLst>
              <a:ext uri="{FF2B5EF4-FFF2-40B4-BE49-F238E27FC236}">
                <a16:creationId xmlns:a16="http://schemas.microsoft.com/office/drawing/2014/main" id="{8BD4D1F0-E19C-437E-9B55-3FE4E1F58C4E}"/>
              </a:ext>
            </a:extLst>
          </p:cNvPr>
          <p:cNvSpPr>
            <a:spLocks noGrp="1"/>
          </p:cNvSpPr>
          <p:nvPr>
            <p:ph type="body" sz="half" idx="2"/>
          </p:nvPr>
        </p:nvSpPr>
        <p:spPr/>
        <p:txBody>
          <a:bodyPr/>
          <a:lstStyle/>
          <a:p>
            <a:r>
              <a:rPr lang="en-US" dirty="0"/>
              <a:t>The </a:t>
            </a:r>
            <a:r>
              <a:rPr lang="en-US" b="1" dirty="0">
                <a:solidFill>
                  <a:srgbClr val="00B0F0"/>
                </a:solidFill>
              </a:rPr>
              <a:t>CASA</a:t>
            </a:r>
            <a:r>
              <a:rPr lang="en-US" dirty="0"/>
              <a:t> Model</a:t>
            </a:r>
          </a:p>
        </p:txBody>
      </p:sp>
      <p:grpSp>
        <p:nvGrpSpPr>
          <p:cNvPr id="5" name="Group 4">
            <a:extLst>
              <a:ext uri="{FF2B5EF4-FFF2-40B4-BE49-F238E27FC236}">
                <a16:creationId xmlns:a16="http://schemas.microsoft.com/office/drawing/2014/main" id="{15821BE9-31F6-4DA6-9294-F603B4BC4D60}"/>
              </a:ext>
            </a:extLst>
          </p:cNvPr>
          <p:cNvGrpSpPr/>
          <p:nvPr/>
        </p:nvGrpSpPr>
        <p:grpSpPr>
          <a:xfrm>
            <a:off x="5789509" y="2714530"/>
            <a:ext cx="5078427" cy="2903273"/>
            <a:chOff x="5336689" y="1891749"/>
            <a:chExt cx="5078427" cy="2903273"/>
          </a:xfrm>
        </p:grpSpPr>
        <p:sp>
          <p:nvSpPr>
            <p:cNvPr id="6" name="Rectangle 5">
              <a:extLst>
                <a:ext uri="{FF2B5EF4-FFF2-40B4-BE49-F238E27FC236}">
                  <a16:creationId xmlns:a16="http://schemas.microsoft.com/office/drawing/2014/main" id="{E435CFD6-8D3F-43F4-8BA7-33D8A5777901}"/>
                </a:ext>
              </a:extLst>
            </p:cNvPr>
            <p:cNvSpPr/>
            <p:nvPr/>
          </p:nvSpPr>
          <p:spPr>
            <a:xfrm>
              <a:off x="6863617" y="4355225"/>
              <a:ext cx="1998133" cy="439797"/>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Rectangle 6">
              <a:extLst>
                <a:ext uri="{FF2B5EF4-FFF2-40B4-BE49-F238E27FC236}">
                  <a16:creationId xmlns:a16="http://schemas.microsoft.com/office/drawing/2014/main" id="{4A06354A-6663-40B4-9CCF-F187B92A07DE}"/>
                </a:ext>
              </a:extLst>
            </p:cNvPr>
            <p:cNvSpPr/>
            <p:nvPr/>
          </p:nvSpPr>
          <p:spPr>
            <a:xfrm rot="16200000">
              <a:off x="5630623" y="3128458"/>
              <a:ext cx="1998133" cy="439797"/>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a:extLst>
                <a:ext uri="{FF2B5EF4-FFF2-40B4-BE49-F238E27FC236}">
                  <a16:creationId xmlns:a16="http://schemas.microsoft.com/office/drawing/2014/main" id="{818F8BD6-030B-4142-A04A-F4091E421DA6}"/>
                </a:ext>
              </a:extLst>
            </p:cNvPr>
            <p:cNvSpPr/>
            <p:nvPr/>
          </p:nvSpPr>
          <p:spPr>
            <a:xfrm rot="16200000">
              <a:off x="8081549" y="3136261"/>
              <a:ext cx="1998133" cy="439797"/>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Rectangle 8">
              <a:extLst>
                <a:ext uri="{FF2B5EF4-FFF2-40B4-BE49-F238E27FC236}">
                  <a16:creationId xmlns:a16="http://schemas.microsoft.com/office/drawing/2014/main" id="{E9353FBB-7976-4916-ACD7-39BDB2D8C5E3}"/>
                </a:ext>
              </a:extLst>
            </p:cNvPr>
            <p:cNvSpPr/>
            <p:nvPr/>
          </p:nvSpPr>
          <p:spPr>
            <a:xfrm>
              <a:off x="6862583" y="1891749"/>
              <a:ext cx="1998133" cy="439797"/>
            </a:xfrm>
            <a:prstGeom prst="rect">
              <a:avLst/>
            </a:prstGeom>
            <a:solidFill>
              <a:srgbClr val="FF99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E9D0B8A8-A727-4712-9708-F8BFB73F9ED1}"/>
                </a:ext>
              </a:extLst>
            </p:cNvPr>
            <p:cNvSpPr/>
            <p:nvPr/>
          </p:nvSpPr>
          <p:spPr>
            <a:xfrm>
              <a:off x="5336689" y="2382128"/>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dirty="0"/>
            </a:p>
          </p:txBody>
        </p:sp>
        <p:sp>
          <p:nvSpPr>
            <p:cNvPr id="11" name="Rectangle 10">
              <a:extLst>
                <a:ext uri="{FF2B5EF4-FFF2-40B4-BE49-F238E27FC236}">
                  <a16:creationId xmlns:a16="http://schemas.microsoft.com/office/drawing/2014/main" id="{C41E189E-946A-48C1-980D-B8BEC8323369}"/>
                </a:ext>
              </a:extLst>
            </p:cNvPr>
            <p:cNvSpPr/>
            <p:nvPr/>
          </p:nvSpPr>
          <p:spPr>
            <a:xfrm>
              <a:off x="5360157" y="3678364"/>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dirty="0"/>
            </a:p>
          </p:txBody>
        </p:sp>
        <p:sp>
          <p:nvSpPr>
            <p:cNvPr id="12" name="Rectangle 11">
              <a:extLst>
                <a:ext uri="{FF2B5EF4-FFF2-40B4-BE49-F238E27FC236}">
                  <a16:creationId xmlns:a16="http://schemas.microsoft.com/office/drawing/2014/main" id="{8ACB0B8E-E58D-45E0-8638-0D31CB067A23}"/>
                </a:ext>
              </a:extLst>
            </p:cNvPr>
            <p:cNvSpPr/>
            <p:nvPr/>
          </p:nvSpPr>
          <p:spPr>
            <a:xfrm>
              <a:off x="9521910" y="2352450"/>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dirty="0"/>
            </a:p>
          </p:txBody>
        </p:sp>
        <p:sp>
          <p:nvSpPr>
            <p:cNvPr id="13" name="Rectangle 12">
              <a:extLst>
                <a:ext uri="{FF2B5EF4-FFF2-40B4-BE49-F238E27FC236}">
                  <a16:creationId xmlns:a16="http://schemas.microsoft.com/office/drawing/2014/main" id="{79DF68D8-6ABB-4013-961C-69115B78A586}"/>
                </a:ext>
              </a:extLst>
            </p:cNvPr>
            <p:cNvSpPr/>
            <p:nvPr/>
          </p:nvSpPr>
          <p:spPr>
            <a:xfrm>
              <a:off x="9545378" y="3648686"/>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dirty="0"/>
            </a:p>
          </p:txBody>
        </p:sp>
        <p:sp>
          <p:nvSpPr>
            <p:cNvPr id="14" name="Oval 13">
              <a:extLst>
                <a:ext uri="{FF2B5EF4-FFF2-40B4-BE49-F238E27FC236}">
                  <a16:creationId xmlns:a16="http://schemas.microsoft.com/office/drawing/2014/main" id="{E697E98E-8682-4B1D-A5A4-A6F8D6DB95F7}"/>
                </a:ext>
              </a:extLst>
            </p:cNvPr>
            <p:cNvSpPr/>
            <p:nvPr/>
          </p:nvSpPr>
          <p:spPr>
            <a:xfrm>
              <a:off x="6863617" y="2341485"/>
              <a:ext cx="1998133" cy="199813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5" name="TextBox 14">
            <a:extLst>
              <a:ext uri="{FF2B5EF4-FFF2-40B4-BE49-F238E27FC236}">
                <a16:creationId xmlns:a16="http://schemas.microsoft.com/office/drawing/2014/main" id="{383E8262-016C-4FF7-B95D-4E6593A06CDA}"/>
              </a:ext>
            </a:extLst>
          </p:cNvPr>
          <p:cNvSpPr txBox="1"/>
          <p:nvPr/>
        </p:nvSpPr>
        <p:spPr>
          <a:xfrm>
            <a:off x="7497355" y="3325709"/>
            <a:ext cx="1636295" cy="461665"/>
          </a:xfrm>
          <a:prstGeom prst="rect">
            <a:avLst/>
          </a:prstGeom>
          <a:noFill/>
        </p:spPr>
        <p:txBody>
          <a:bodyPr wrap="square" rtlCol="0">
            <a:spAutoFit/>
          </a:bodyPr>
          <a:lstStyle/>
          <a:p>
            <a:pPr algn="ctr"/>
            <a:r>
              <a:rPr lang="en-US" sz="2400" b="1" dirty="0"/>
              <a:t>CORE</a:t>
            </a:r>
          </a:p>
        </p:txBody>
      </p:sp>
      <p:pic>
        <p:nvPicPr>
          <p:cNvPr id="16" name="Picture 15">
            <a:extLst>
              <a:ext uri="{FF2B5EF4-FFF2-40B4-BE49-F238E27FC236}">
                <a16:creationId xmlns:a16="http://schemas.microsoft.com/office/drawing/2014/main" id="{A614324F-9D87-4792-8B99-ED70BA38FA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33140" y="3906957"/>
            <a:ext cx="752043" cy="750563"/>
          </a:xfrm>
          <a:prstGeom prst="rect">
            <a:avLst/>
          </a:prstGeom>
        </p:spPr>
      </p:pic>
      <p:grpSp>
        <p:nvGrpSpPr>
          <p:cNvPr id="17" name="Group 16">
            <a:extLst>
              <a:ext uri="{FF2B5EF4-FFF2-40B4-BE49-F238E27FC236}">
                <a16:creationId xmlns:a16="http://schemas.microsoft.com/office/drawing/2014/main" id="{426B4E0C-0A30-4ACE-AD2A-ADE6EF5C7098}"/>
              </a:ext>
            </a:extLst>
          </p:cNvPr>
          <p:cNvGrpSpPr/>
          <p:nvPr/>
        </p:nvGrpSpPr>
        <p:grpSpPr>
          <a:xfrm>
            <a:off x="7478593" y="5145165"/>
            <a:ext cx="1835977" cy="461665"/>
            <a:chOff x="7025773" y="4322384"/>
            <a:chExt cx="1835977" cy="461665"/>
          </a:xfrm>
        </p:grpSpPr>
        <p:sp>
          <p:nvSpPr>
            <p:cNvPr id="18" name="TextBox 17">
              <a:extLst>
                <a:ext uri="{FF2B5EF4-FFF2-40B4-BE49-F238E27FC236}">
                  <a16:creationId xmlns:a16="http://schemas.microsoft.com/office/drawing/2014/main" id="{C6BB7997-79AE-43CD-9444-E6347A935413}"/>
                </a:ext>
              </a:extLst>
            </p:cNvPr>
            <p:cNvSpPr txBox="1"/>
            <p:nvPr/>
          </p:nvSpPr>
          <p:spPr>
            <a:xfrm>
              <a:off x="7225455" y="4322384"/>
              <a:ext cx="1636295" cy="461665"/>
            </a:xfrm>
            <a:prstGeom prst="rect">
              <a:avLst/>
            </a:prstGeom>
            <a:noFill/>
          </p:spPr>
          <p:txBody>
            <a:bodyPr wrap="square" rtlCol="0">
              <a:spAutoFit/>
            </a:bodyPr>
            <a:lstStyle/>
            <a:p>
              <a:pPr algn="ctr"/>
              <a:r>
                <a:rPr lang="en-US" sz="2400" b="1" dirty="0"/>
                <a:t>DOMAIN</a:t>
              </a:r>
            </a:p>
          </p:txBody>
        </p:sp>
        <p:pic>
          <p:nvPicPr>
            <p:cNvPr id="19" name="Picture 18">
              <a:extLst>
                <a:ext uri="{FF2B5EF4-FFF2-40B4-BE49-F238E27FC236}">
                  <a16:creationId xmlns:a16="http://schemas.microsoft.com/office/drawing/2014/main" id="{D20A9EDC-B843-442F-A709-4A7F562E4B8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25773" y="4412243"/>
              <a:ext cx="199682" cy="362751"/>
            </a:xfrm>
            <a:prstGeom prst="rect">
              <a:avLst/>
            </a:prstGeom>
          </p:spPr>
        </p:pic>
      </p:grpSp>
      <p:grpSp>
        <p:nvGrpSpPr>
          <p:cNvPr id="20" name="Group 19">
            <a:extLst>
              <a:ext uri="{FF2B5EF4-FFF2-40B4-BE49-F238E27FC236}">
                <a16:creationId xmlns:a16="http://schemas.microsoft.com/office/drawing/2014/main" id="{BEE62018-49BD-4A7D-A591-2C4BBDC54F07}"/>
              </a:ext>
            </a:extLst>
          </p:cNvPr>
          <p:cNvGrpSpPr/>
          <p:nvPr/>
        </p:nvGrpSpPr>
        <p:grpSpPr>
          <a:xfrm>
            <a:off x="6891328" y="3172070"/>
            <a:ext cx="2851036" cy="1998134"/>
            <a:chOff x="6438508" y="2349289"/>
            <a:chExt cx="2851036" cy="1998134"/>
          </a:xfrm>
        </p:grpSpPr>
        <p:grpSp>
          <p:nvGrpSpPr>
            <p:cNvPr id="21" name="Group 20">
              <a:extLst>
                <a:ext uri="{FF2B5EF4-FFF2-40B4-BE49-F238E27FC236}">
                  <a16:creationId xmlns:a16="http://schemas.microsoft.com/office/drawing/2014/main" id="{527C74D7-A369-4096-B744-7F70AE05F861}"/>
                </a:ext>
              </a:extLst>
            </p:cNvPr>
            <p:cNvGrpSpPr/>
            <p:nvPr/>
          </p:nvGrpSpPr>
          <p:grpSpPr>
            <a:xfrm>
              <a:off x="6438508" y="2349289"/>
              <a:ext cx="400110" cy="1998134"/>
              <a:chOff x="6438508" y="2349289"/>
              <a:chExt cx="400110" cy="1998134"/>
            </a:xfrm>
          </p:grpSpPr>
          <p:sp>
            <p:nvSpPr>
              <p:cNvPr id="25" name="TextBox 24">
                <a:extLst>
                  <a:ext uri="{FF2B5EF4-FFF2-40B4-BE49-F238E27FC236}">
                    <a16:creationId xmlns:a16="http://schemas.microsoft.com/office/drawing/2014/main" id="{BAEABF1C-9230-42C2-BC8B-5C23AC9531D4}"/>
                  </a:ext>
                </a:extLst>
              </p:cNvPr>
              <p:cNvSpPr txBox="1"/>
              <p:nvPr/>
            </p:nvSpPr>
            <p:spPr>
              <a:xfrm rot="16200000">
                <a:off x="5808676" y="2979121"/>
                <a:ext cx="1659773" cy="400110"/>
              </a:xfrm>
              <a:prstGeom prst="rect">
                <a:avLst/>
              </a:prstGeom>
              <a:noFill/>
            </p:spPr>
            <p:txBody>
              <a:bodyPr wrap="square" rtlCol="0">
                <a:spAutoFit/>
              </a:bodyPr>
              <a:lstStyle/>
              <a:p>
                <a:pPr algn="ctr"/>
                <a:r>
                  <a:rPr lang="en-US" sz="2000" b="1" dirty="0"/>
                  <a:t>CONTRACT</a:t>
                </a:r>
              </a:p>
            </p:txBody>
          </p:sp>
          <p:pic>
            <p:nvPicPr>
              <p:cNvPr id="26" name="Picture 25">
                <a:extLst>
                  <a:ext uri="{FF2B5EF4-FFF2-40B4-BE49-F238E27FC236}">
                    <a16:creationId xmlns:a16="http://schemas.microsoft.com/office/drawing/2014/main" id="{1A5E77F7-1779-4F04-9EA9-122D362887E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80798" y="3940227"/>
                <a:ext cx="319851" cy="407196"/>
              </a:xfrm>
              <a:prstGeom prst="rect">
                <a:avLst/>
              </a:prstGeom>
            </p:spPr>
          </p:pic>
        </p:grpSp>
        <p:grpSp>
          <p:nvGrpSpPr>
            <p:cNvPr id="22" name="Group 21">
              <a:extLst>
                <a:ext uri="{FF2B5EF4-FFF2-40B4-BE49-F238E27FC236}">
                  <a16:creationId xmlns:a16="http://schemas.microsoft.com/office/drawing/2014/main" id="{664AC2AA-E90E-42AA-9C52-3AE384868A35}"/>
                </a:ext>
              </a:extLst>
            </p:cNvPr>
            <p:cNvGrpSpPr/>
            <p:nvPr/>
          </p:nvGrpSpPr>
          <p:grpSpPr>
            <a:xfrm>
              <a:off x="8889434" y="2357092"/>
              <a:ext cx="400110" cy="1990331"/>
              <a:chOff x="8889434" y="2357092"/>
              <a:chExt cx="400110" cy="1990331"/>
            </a:xfrm>
          </p:grpSpPr>
          <p:sp>
            <p:nvSpPr>
              <p:cNvPr id="23" name="TextBox 22">
                <a:extLst>
                  <a:ext uri="{FF2B5EF4-FFF2-40B4-BE49-F238E27FC236}">
                    <a16:creationId xmlns:a16="http://schemas.microsoft.com/office/drawing/2014/main" id="{3416317A-181C-4227-A20B-18A563FFB94C}"/>
                  </a:ext>
                </a:extLst>
              </p:cNvPr>
              <p:cNvSpPr txBox="1"/>
              <p:nvPr/>
            </p:nvSpPr>
            <p:spPr>
              <a:xfrm rot="16200000">
                <a:off x="8263503" y="2983023"/>
                <a:ext cx="1651971" cy="400110"/>
              </a:xfrm>
              <a:prstGeom prst="rect">
                <a:avLst/>
              </a:prstGeom>
              <a:noFill/>
            </p:spPr>
            <p:txBody>
              <a:bodyPr wrap="square" rtlCol="0">
                <a:spAutoFit/>
              </a:bodyPr>
              <a:lstStyle/>
              <a:p>
                <a:pPr algn="ctr"/>
                <a:r>
                  <a:rPr lang="en-US" sz="2000" b="1" dirty="0"/>
                  <a:t>CONTRACT</a:t>
                </a:r>
              </a:p>
            </p:txBody>
          </p:sp>
          <p:pic>
            <p:nvPicPr>
              <p:cNvPr id="24" name="Picture 23">
                <a:extLst>
                  <a:ext uri="{FF2B5EF4-FFF2-40B4-BE49-F238E27FC236}">
                    <a16:creationId xmlns:a16="http://schemas.microsoft.com/office/drawing/2014/main" id="{26D776D2-6A71-4ECF-87D7-03F409EF5F8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47367" y="3940227"/>
                <a:ext cx="319851" cy="407196"/>
              </a:xfrm>
              <a:prstGeom prst="rect">
                <a:avLst/>
              </a:prstGeom>
            </p:spPr>
          </p:pic>
        </p:grpSp>
      </p:grpSp>
      <p:sp>
        <p:nvSpPr>
          <p:cNvPr id="27" name="TextBox 26">
            <a:extLst>
              <a:ext uri="{FF2B5EF4-FFF2-40B4-BE49-F238E27FC236}">
                <a16:creationId xmlns:a16="http://schemas.microsoft.com/office/drawing/2014/main" id="{A43CFC8E-7A1E-474A-814C-44D704B34636}"/>
              </a:ext>
            </a:extLst>
          </p:cNvPr>
          <p:cNvSpPr txBox="1"/>
          <p:nvPr/>
        </p:nvSpPr>
        <p:spPr>
          <a:xfrm>
            <a:off x="8719051" y="5631784"/>
            <a:ext cx="2382383" cy="338554"/>
          </a:xfrm>
          <a:prstGeom prst="rect">
            <a:avLst/>
          </a:prstGeom>
          <a:noFill/>
        </p:spPr>
        <p:txBody>
          <a:bodyPr wrap="none" rtlCol="0">
            <a:spAutoFit/>
          </a:bodyPr>
          <a:lstStyle/>
          <a:p>
            <a:r>
              <a:rPr lang="en-US" sz="1600" b="1" i="1" dirty="0">
                <a:solidFill>
                  <a:srgbClr val="00B050"/>
                </a:solidFill>
              </a:rPr>
              <a:t>Domain Driven Design</a:t>
            </a:r>
          </a:p>
        </p:txBody>
      </p:sp>
      <p:sp>
        <p:nvSpPr>
          <p:cNvPr id="28" name="TextBox 27">
            <a:extLst>
              <a:ext uri="{FF2B5EF4-FFF2-40B4-BE49-F238E27FC236}">
                <a16:creationId xmlns:a16="http://schemas.microsoft.com/office/drawing/2014/main" id="{12195AF1-2CDF-4A69-8A91-9AFF03F7C836}"/>
              </a:ext>
            </a:extLst>
          </p:cNvPr>
          <p:cNvSpPr txBox="1"/>
          <p:nvPr/>
        </p:nvSpPr>
        <p:spPr>
          <a:xfrm>
            <a:off x="5721103" y="5274609"/>
            <a:ext cx="1532792" cy="584775"/>
          </a:xfrm>
          <a:prstGeom prst="rect">
            <a:avLst/>
          </a:prstGeom>
          <a:noFill/>
        </p:spPr>
        <p:txBody>
          <a:bodyPr wrap="none" rtlCol="0">
            <a:spAutoFit/>
          </a:bodyPr>
          <a:lstStyle/>
          <a:p>
            <a:r>
              <a:rPr lang="en-US" sz="1600" b="1" i="1" dirty="0">
                <a:solidFill>
                  <a:srgbClr val="B07BD7"/>
                </a:solidFill>
              </a:rPr>
              <a:t>Contract First</a:t>
            </a:r>
            <a:br>
              <a:rPr lang="en-US" sz="1600" b="1" i="1" dirty="0">
                <a:solidFill>
                  <a:srgbClr val="B07BD7"/>
                </a:solidFill>
              </a:rPr>
            </a:br>
            <a:r>
              <a:rPr lang="en-US" sz="1600" b="1" i="1" dirty="0">
                <a:solidFill>
                  <a:srgbClr val="B07BD7"/>
                </a:solidFill>
              </a:rPr>
              <a:t>Development</a:t>
            </a:r>
          </a:p>
        </p:txBody>
      </p:sp>
      <p:grpSp>
        <p:nvGrpSpPr>
          <p:cNvPr id="29" name="Group 28">
            <a:extLst>
              <a:ext uri="{FF2B5EF4-FFF2-40B4-BE49-F238E27FC236}">
                <a16:creationId xmlns:a16="http://schemas.microsoft.com/office/drawing/2014/main" id="{02CAEBD8-9833-45EB-8154-94F0BC358AB9}"/>
              </a:ext>
            </a:extLst>
          </p:cNvPr>
          <p:cNvGrpSpPr/>
          <p:nvPr/>
        </p:nvGrpSpPr>
        <p:grpSpPr>
          <a:xfrm>
            <a:off x="4788261" y="2461492"/>
            <a:ext cx="6931292" cy="2720541"/>
            <a:chOff x="4335441" y="1638711"/>
            <a:chExt cx="6931292" cy="2720541"/>
          </a:xfrm>
        </p:grpSpPr>
        <p:sp>
          <p:nvSpPr>
            <p:cNvPr id="30" name="Rectangle 29">
              <a:extLst>
                <a:ext uri="{FF2B5EF4-FFF2-40B4-BE49-F238E27FC236}">
                  <a16:creationId xmlns:a16="http://schemas.microsoft.com/office/drawing/2014/main" id="{B305B2CB-B27B-476F-B1E0-F26EAEF0E661}"/>
                </a:ext>
              </a:extLst>
            </p:cNvPr>
            <p:cNvSpPr/>
            <p:nvPr/>
          </p:nvSpPr>
          <p:spPr>
            <a:xfrm>
              <a:off x="5336689" y="2382128"/>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t>ADAPTER</a:t>
              </a:r>
            </a:p>
          </p:txBody>
        </p:sp>
        <p:sp>
          <p:nvSpPr>
            <p:cNvPr id="31" name="Rectangle 30">
              <a:extLst>
                <a:ext uri="{FF2B5EF4-FFF2-40B4-BE49-F238E27FC236}">
                  <a16:creationId xmlns:a16="http://schemas.microsoft.com/office/drawing/2014/main" id="{A8677431-E308-489E-908F-AC7F0F7DBB9F}"/>
                </a:ext>
              </a:extLst>
            </p:cNvPr>
            <p:cNvSpPr/>
            <p:nvPr/>
          </p:nvSpPr>
          <p:spPr>
            <a:xfrm>
              <a:off x="5360157" y="3678364"/>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t>ADAPTER</a:t>
              </a:r>
            </a:p>
          </p:txBody>
        </p:sp>
        <p:sp>
          <p:nvSpPr>
            <p:cNvPr id="32" name="Rectangle 31">
              <a:extLst>
                <a:ext uri="{FF2B5EF4-FFF2-40B4-BE49-F238E27FC236}">
                  <a16:creationId xmlns:a16="http://schemas.microsoft.com/office/drawing/2014/main" id="{A16667A4-1FBD-41FD-9EC6-A4ADF0FAEC9F}"/>
                </a:ext>
              </a:extLst>
            </p:cNvPr>
            <p:cNvSpPr/>
            <p:nvPr/>
          </p:nvSpPr>
          <p:spPr>
            <a:xfrm>
              <a:off x="9521910" y="2352450"/>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t>ADAPTER</a:t>
              </a:r>
            </a:p>
          </p:txBody>
        </p:sp>
        <p:sp>
          <p:nvSpPr>
            <p:cNvPr id="33" name="Rectangle 32">
              <a:extLst>
                <a:ext uri="{FF2B5EF4-FFF2-40B4-BE49-F238E27FC236}">
                  <a16:creationId xmlns:a16="http://schemas.microsoft.com/office/drawing/2014/main" id="{7A710ED5-2078-4DCB-B2E8-DE2816AB510A}"/>
                </a:ext>
              </a:extLst>
            </p:cNvPr>
            <p:cNvSpPr/>
            <p:nvPr/>
          </p:nvSpPr>
          <p:spPr>
            <a:xfrm>
              <a:off x="9545378" y="3648686"/>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t>ADAPTER</a:t>
              </a:r>
            </a:p>
          </p:txBody>
        </p:sp>
        <p:pic>
          <p:nvPicPr>
            <p:cNvPr id="34" name="Picture 33">
              <a:extLst>
                <a:ext uri="{FF2B5EF4-FFF2-40B4-BE49-F238E27FC236}">
                  <a16:creationId xmlns:a16="http://schemas.microsoft.com/office/drawing/2014/main" id="{A4C721D8-589C-451E-AF88-13242D8FE6C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83951" y="2632648"/>
              <a:ext cx="738214" cy="287291"/>
            </a:xfrm>
            <a:prstGeom prst="rect">
              <a:avLst/>
            </a:prstGeom>
            <a:solidFill>
              <a:schemeClr val="bg1">
                <a:lumMod val="65000"/>
              </a:schemeClr>
            </a:solidFill>
          </p:spPr>
        </p:pic>
        <p:pic>
          <p:nvPicPr>
            <p:cNvPr id="35" name="Picture 34">
              <a:extLst>
                <a:ext uri="{FF2B5EF4-FFF2-40B4-BE49-F238E27FC236}">
                  <a16:creationId xmlns:a16="http://schemas.microsoft.com/office/drawing/2014/main" id="{A92C2B9B-9E7C-413C-BB77-43BF18DD4E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407419" y="3928884"/>
              <a:ext cx="738214" cy="287291"/>
            </a:xfrm>
            <a:prstGeom prst="rect">
              <a:avLst/>
            </a:prstGeom>
            <a:solidFill>
              <a:schemeClr val="bg1">
                <a:lumMod val="65000"/>
              </a:schemeClr>
            </a:solidFill>
          </p:spPr>
        </p:pic>
        <p:pic>
          <p:nvPicPr>
            <p:cNvPr id="36" name="Picture 35">
              <a:extLst>
                <a:ext uri="{FF2B5EF4-FFF2-40B4-BE49-F238E27FC236}">
                  <a16:creationId xmlns:a16="http://schemas.microsoft.com/office/drawing/2014/main" id="{C58357D0-3552-4A47-A2E1-0FE0C672D8D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569172" y="2602970"/>
              <a:ext cx="738214" cy="287291"/>
            </a:xfrm>
            <a:prstGeom prst="rect">
              <a:avLst/>
            </a:prstGeom>
            <a:solidFill>
              <a:schemeClr val="bg1">
                <a:lumMod val="65000"/>
              </a:schemeClr>
            </a:solidFill>
          </p:spPr>
        </p:pic>
        <p:pic>
          <p:nvPicPr>
            <p:cNvPr id="37" name="Picture 36">
              <a:extLst>
                <a:ext uri="{FF2B5EF4-FFF2-40B4-BE49-F238E27FC236}">
                  <a16:creationId xmlns:a16="http://schemas.microsoft.com/office/drawing/2014/main" id="{180C1323-EF2B-4A12-AADB-0677F9DBDFE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592640" y="3899206"/>
              <a:ext cx="738214" cy="287291"/>
            </a:xfrm>
            <a:prstGeom prst="rect">
              <a:avLst/>
            </a:prstGeom>
            <a:solidFill>
              <a:schemeClr val="bg1">
                <a:lumMod val="65000"/>
              </a:schemeClr>
            </a:solidFill>
          </p:spPr>
        </p:pic>
        <p:sp>
          <p:nvSpPr>
            <p:cNvPr id="38" name="Can 39">
              <a:extLst>
                <a:ext uri="{FF2B5EF4-FFF2-40B4-BE49-F238E27FC236}">
                  <a16:creationId xmlns:a16="http://schemas.microsoft.com/office/drawing/2014/main" id="{97609B73-FE4A-4F69-B089-CDF5B12CBDDD}"/>
                </a:ext>
              </a:extLst>
            </p:cNvPr>
            <p:cNvSpPr/>
            <p:nvPr/>
          </p:nvSpPr>
          <p:spPr>
            <a:xfrm>
              <a:off x="10576222" y="2382128"/>
              <a:ext cx="561133" cy="537812"/>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39" name="Picture 38">
              <a:extLst>
                <a:ext uri="{FF2B5EF4-FFF2-40B4-BE49-F238E27FC236}">
                  <a16:creationId xmlns:a16="http://schemas.microsoft.com/office/drawing/2014/main" id="{2D40D458-9252-48D8-BB30-DB51832ED7B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387024" y="2433594"/>
              <a:ext cx="651933" cy="684450"/>
            </a:xfrm>
            <a:prstGeom prst="rect">
              <a:avLst/>
            </a:prstGeom>
          </p:spPr>
        </p:pic>
        <p:pic>
          <p:nvPicPr>
            <p:cNvPr id="40" name="Picture 39">
              <a:extLst>
                <a:ext uri="{FF2B5EF4-FFF2-40B4-BE49-F238E27FC236}">
                  <a16:creationId xmlns:a16="http://schemas.microsoft.com/office/drawing/2014/main" id="{A8584975-1046-475D-AE9A-055A4F709C9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447199" y="3746627"/>
              <a:ext cx="690033" cy="612625"/>
            </a:xfrm>
            <a:prstGeom prst="rect">
              <a:avLst/>
            </a:prstGeom>
          </p:spPr>
        </p:pic>
        <p:pic>
          <p:nvPicPr>
            <p:cNvPr id="41" name="Picture 40">
              <a:extLst>
                <a:ext uri="{FF2B5EF4-FFF2-40B4-BE49-F238E27FC236}">
                  <a16:creationId xmlns:a16="http://schemas.microsoft.com/office/drawing/2014/main" id="{6D6CA63C-6B48-41FD-950E-D6A125905DF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644433" y="3746627"/>
              <a:ext cx="622300" cy="566150"/>
            </a:xfrm>
            <a:prstGeom prst="rect">
              <a:avLst/>
            </a:prstGeom>
          </p:spPr>
        </p:pic>
        <p:sp>
          <p:nvSpPr>
            <p:cNvPr id="42" name="TextBox 41">
              <a:extLst>
                <a:ext uri="{FF2B5EF4-FFF2-40B4-BE49-F238E27FC236}">
                  <a16:creationId xmlns:a16="http://schemas.microsoft.com/office/drawing/2014/main" id="{137EAB0A-D495-4614-98C0-E14DDBE8C4DA}"/>
                </a:ext>
              </a:extLst>
            </p:cNvPr>
            <p:cNvSpPr txBox="1"/>
            <p:nvPr/>
          </p:nvSpPr>
          <p:spPr>
            <a:xfrm>
              <a:off x="4335441" y="1638711"/>
              <a:ext cx="1720343" cy="584775"/>
            </a:xfrm>
            <a:prstGeom prst="rect">
              <a:avLst/>
            </a:prstGeom>
            <a:noFill/>
          </p:spPr>
          <p:txBody>
            <a:bodyPr wrap="none" rtlCol="0">
              <a:spAutoFit/>
            </a:bodyPr>
            <a:lstStyle/>
            <a:p>
              <a:r>
                <a:rPr lang="en-US" sz="1600" b="1" i="1" dirty="0"/>
                <a:t>Adapter-based</a:t>
              </a:r>
            </a:p>
            <a:p>
              <a:r>
                <a:rPr lang="en-US" sz="1600" b="1" i="1" dirty="0"/>
                <a:t>Boundaries</a:t>
              </a:r>
            </a:p>
          </p:txBody>
        </p:sp>
      </p:grpSp>
      <p:grpSp>
        <p:nvGrpSpPr>
          <p:cNvPr id="43" name="Group 42">
            <a:extLst>
              <a:ext uri="{FF2B5EF4-FFF2-40B4-BE49-F238E27FC236}">
                <a16:creationId xmlns:a16="http://schemas.microsoft.com/office/drawing/2014/main" id="{CA5EADDA-059B-48DA-8FC2-62AD374A3597}"/>
              </a:ext>
            </a:extLst>
          </p:cNvPr>
          <p:cNvGrpSpPr/>
          <p:nvPr/>
        </p:nvGrpSpPr>
        <p:grpSpPr>
          <a:xfrm>
            <a:off x="7430442" y="2681689"/>
            <a:ext cx="1883094" cy="461665"/>
            <a:chOff x="6977622" y="1858908"/>
            <a:chExt cx="1883094" cy="461665"/>
          </a:xfrm>
        </p:grpSpPr>
        <p:sp>
          <p:nvSpPr>
            <p:cNvPr id="44" name="TextBox 43">
              <a:extLst>
                <a:ext uri="{FF2B5EF4-FFF2-40B4-BE49-F238E27FC236}">
                  <a16:creationId xmlns:a16="http://schemas.microsoft.com/office/drawing/2014/main" id="{B155D80F-7092-42A0-A0EF-A1F2F07F2268}"/>
                </a:ext>
              </a:extLst>
            </p:cNvPr>
            <p:cNvSpPr txBox="1"/>
            <p:nvPr/>
          </p:nvSpPr>
          <p:spPr>
            <a:xfrm>
              <a:off x="7621339" y="1858908"/>
              <a:ext cx="1239377" cy="461665"/>
            </a:xfrm>
            <a:prstGeom prst="rect">
              <a:avLst/>
            </a:prstGeom>
            <a:noFill/>
          </p:spPr>
          <p:txBody>
            <a:bodyPr wrap="square" rtlCol="0">
              <a:spAutoFit/>
            </a:bodyPr>
            <a:lstStyle/>
            <a:p>
              <a:pPr algn="ctr"/>
              <a:r>
                <a:rPr lang="en-US" sz="2400" b="1" dirty="0"/>
                <a:t>TESTS</a:t>
              </a:r>
            </a:p>
          </p:txBody>
        </p:sp>
        <p:pic>
          <p:nvPicPr>
            <p:cNvPr id="45" name="Picture 44">
              <a:extLst>
                <a:ext uri="{FF2B5EF4-FFF2-40B4-BE49-F238E27FC236}">
                  <a16:creationId xmlns:a16="http://schemas.microsoft.com/office/drawing/2014/main" id="{B4BB6D46-CEE3-4059-AC7B-025C7208754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977622" y="2018140"/>
              <a:ext cx="247833" cy="247345"/>
            </a:xfrm>
            <a:prstGeom prst="rect">
              <a:avLst/>
            </a:prstGeom>
          </p:spPr>
        </p:pic>
        <p:pic>
          <p:nvPicPr>
            <p:cNvPr id="46" name="Picture 45">
              <a:extLst>
                <a:ext uri="{FF2B5EF4-FFF2-40B4-BE49-F238E27FC236}">
                  <a16:creationId xmlns:a16="http://schemas.microsoft.com/office/drawing/2014/main" id="{898537BB-CAF1-4BBC-A562-3FDBFBA647D8}"/>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285107" y="1935010"/>
              <a:ext cx="381162" cy="373410"/>
            </a:xfrm>
            <a:prstGeom prst="rect">
              <a:avLst/>
            </a:prstGeom>
          </p:spPr>
        </p:pic>
      </p:grpSp>
      <p:sp>
        <p:nvSpPr>
          <p:cNvPr id="47" name="TextBox 46">
            <a:extLst>
              <a:ext uri="{FF2B5EF4-FFF2-40B4-BE49-F238E27FC236}">
                <a16:creationId xmlns:a16="http://schemas.microsoft.com/office/drawing/2014/main" id="{32A1F98C-69A9-494F-BA12-52E1CDEBCF6F}"/>
              </a:ext>
            </a:extLst>
          </p:cNvPr>
          <p:cNvSpPr txBox="1"/>
          <p:nvPr/>
        </p:nvSpPr>
        <p:spPr>
          <a:xfrm>
            <a:off x="7273972" y="1711628"/>
            <a:ext cx="1335622" cy="830997"/>
          </a:xfrm>
          <a:prstGeom prst="rect">
            <a:avLst/>
          </a:prstGeom>
          <a:noFill/>
        </p:spPr>
        <p:txBody>
          <a:bodyPr wrap="none" rtlCol="0">
            <a:spAutoFit/>
          </a:bodyPr>
          <a:lstStyle/>
          <a:p>
            <a:r>
              <a:rPr lang="en-US" sz="1600" b="1" i="1" dirty="0">
                <a:solidFill>
                  <a:srgbClr val="FF9933"/>
                </a:solidFill>
              </a:rPr>
              <a:t>Test Driven/</a:t>
            </a:r>
          </a:p>
          <a:p>
            <a:r>
              <a:rPr lang="en-US" sz="1600" b="1" i="1" dirty="0">
                <a:solidFill>
                  <a:srgbClr val="FF9933"/>
                </a:solidFill>
              </a:rPr>
              <a:t>Test Early</a:t>
            </a:r>
            <a:br>
              <a:rPr lang="en-US" sz="1600" b="1" i="1" dirty="0">
                <a:solidFill>
                  <a:srgbClr val="FF9933"/>
                </a:solidFill>
              </a:rPr>
            </a:br>
            <a:r>
              <a:rPr lang="en-US" sz="1600" b="1" i="1" dirty="0">
                <a:solidFill>
                  <a:srgbClr val="FF9933"/>
                </a:solidFill>
              </a:rPr>
              <a:t>Approach</a:t>
            </a:r>
          </a:p>
        </p:txBody>
      </p:sp>
      <p:sp>
        <p:nvSpPr>
          <p:cNvPr id="48" name="TextBox 47">
            <a:extLst>
              <a:ext uri="{FF2B5EF4-FFF2-40B4-BE49-F238E27FC236}">
                <a16:creationId xmlns:a16="http://schemas.microsoft.com/office/drawing/2014/main" id="{89D7E24C-DA94-4531-A567-985FE71ED30D}"/>
              </a:ext>
            </a:extLst>
          </p:cNvPr>
          <p:cNvSpPr txBox="1"/>
          <p:nvPr/>
        </p:nvSpPr>
        <p:spPr>
          <a:xfrm>
            <a:off x="9618157" y="2265519"/>
            <a:ext cx="559769" cy="338554"/>
          </a:xfrm>
          <a:prstGeom prst="rect">
            <a:avLst/>
          </a:prstGeom>
          <a:noFill/>
        </p:spPr>
        <p:txBody>
          <a:bodyPr wrap="none" rtlCol="0">
            <a:spAutoFit/>
          </a:bodyPr>
          <a:lstStyle/>
          <a:p>
            <a:r>
              <a:rPr lang="en-US" sz="1600" b="1" i="1" dirty="0">
                <a:solidFill>
                  <a:schemeClr val="accent2">
                    <a:lumMod val="75000"/>
                  </a:schemeClr>
                </a:solidFill>
              </a:rPr>
              <a:t>TDD</a:t>
            </a:r>
          </a:p>
        </p:txBody>
      </p:sp>
      <p:sp>
        <p:nvSpPr>
          <p:cNvPr id="49" name="TextBox 48">
            <a:extLst>
              <a:ext uri="{FF2B5EF4-FFF2-40B4-BE49-F238E27FC236}">
                <a16:creationId xmlns:a16="http://schemas.microsoft.com/office/drawing/2014/main" id="{5D20802A-E0BE-4BF6-8350-4F63F5C81A23}"/>
              </a:ext>
            </a:extLst>
          </p:cNvPr>
          <p:cNvSpPr txBox="1"/>
          <p:nvPr/>
        </p:nvSpPr>
        <p:spPr>
          <a:xfrm>
            <a:off x="8906487" y="2034509"/>
            <a:ext cx="712054" cy="338554"/>
          </a:xfrm>
          <a:prstGeom prst="rect">
            <a:avLst/>
          </a:prstGeom>
          <a:noFill/>
        </p:spPr>
        <p:txBody>
          <a:bodyPr wrap="none" rtlCol="0">
            <a:spAutoFit/>
          </a:bodyPr>
          <a:lstStyle/>
          <a:p>
            <a:r>
              <a:rPr lang="en-US" sz="1600" b="1" i="1" dirty="0">
                <a:solidFill>
                  <a:schemeClr val="accent2">
                    <a:lumMod val="75000"/>
                  </a:schemeClr>
                </a:solidFill>
              </a:rPr>
              <a:t>ATDD</a:t>
            </a:r>
          </a:p>
        </p:txBody>
      </p:sp>
      <p:sp>
        <p:nvSpPr>
          <p:cNvPr id="50" name="TextBox 49">
            <a:extLst>
              <a:ext uri="{FF2B5EF4-FFF2-40B4-BE49-F238E27FC236}">
                <a16:creationId xmlns:a16="http://schemas.microsoft.com/office/drawing/2014/main" id="{842AABF9-F419-457E-AF0B-44AE35882B24}"/>
              </a:ext>
            </a:extLst>
          </p:cNvPr>
          <p:cNvSpPr txBox="1"/>
          <p:nvPr/>
        </p:nvSpPr>
        <p:spPr>
          <a:xfrm>
            <a:off x="9406248" y="1721189"/>
            <a:ext cx="591829" cy="338554"/>
          </a:xfrm>
          <a:prstGeom prst="rect">
            <a:avLst/>
          </a:prstGeom>
          <a:noFill/>
        </p:spPr>
        <p:txBody>
          <a:bodyPr wrap="none" rtlCol="0">
            <a:spAutoFit/>
          </a:bodyPr>
          <a:lstStyle/>
          <a:p>
            <a:r>
              <a:rPr lang="en-US" sz="1600" b="1" i="1" dirty="0">
                <a:solidFill>
                  <a:schemeClr val="accent2">
                    <a:lumMod val="75000"/>
                  </a:schemeClr>
                </a:solidFill>
              </a:rPr>
              <a:t>BDD</a:t>
            </a:r>
          </a:p>
        </p:txBody>
      </p:sp>
      <p:sp>
        <p:nvSpPr>
          <p:cNvPr id="51" name="Rectangle 50">
            <a:extLst>
              <a:ext uri="{FF2B5EF4-FFF2-40B4-BE49-F238E27FC236}">
                <a16:creationId xmlns:a16="http://schemas.microsoft.com/office/drawing/2014/main" id="{8FF93481-AB23-4A21-87FC-6CCCB9B85ED2}"/>
              </a:ext>
            </a:extLst>
          </p:cNvPr>
          <p:cNvSpPr/>
          <p:nvPr/>
        </p:nvSpPr>
        <p:spPr>
          <a:xfrm>
            <a:off x="6949526" y="943577"/>
            <a:ext cx="2456122" cy="369332"/>
          </a:xfrm>
          <a:prstGeom prst="rect">
            <a:avLst/>
          </a:prstGeom>
        </p:spPr>
        <p:txBody>
          <a:bodyPr wrap="none">
            <a:spAutoFit/>
          </a:bodyPr>
          <a:lstStyle/>
          <a:p>
            <a:r>
              <a:rPr lang="en-US" b="1" dirty="0">
                <a:solidFill>
                  <a:srgbClr val="00B0F0"/>
                </a:solidFill>
              </a:rPr>
              <a:t>C</a:t>
            </a:r>
            <a:r>
              <a:rPr lang="en-US" dirty="0"/>
              <a:t>ore </a:t>
            </a:r>
            <a:r>
              <a:rPr lang="en-US" b="1" dirty="0">
                <a:solidFill>
                  <a:srgbClr val="00B0F0"/>
                </a:solidFill>
              </a:rPr>
              <a:t>AS</a:t>
            </a:r>
            <a:r>
              <a:rPr lang="en-US" dirty="0"/>
              <a:t> </a:t>
            </a:r>
            <a:r>
              <a:rPr lang="en-US" b="1" dirty="0">
                <a:solidFill>
                  <a:srgbClr val="00B0F0"/>
                </a:solidFill>
              </a:rPr>
              <a:t>A</a:t>
            </a:r>
            <a:r>
              <a:rPr lang="en-US" dirty="0"/>
              <a:t>pplication</a:t>
            </a:r>
          </a:p>
        </p:txBody>
      </p:sp>
    </p:spTree>
    <p:extLst>
      <p:ext uri="{BB962C8B-B14F-4D97-AF65-F5344CB8AC3E}">
        <p14:creationId xmlns:p14="http://schemas.microsoft.com/office/powerpoint/2010/main" val="370241708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par>
                          <p:cTn id="35" fill="hold">
                            <p:stCondLst>
                              <p:cond delay="500"/>
                            </p:stCondLst>
                            <p:childTnLst>
                              <p:par>
                                <p:cTn id="36" presetID="10" presetClass="entr" presetSubtype="0" fill="hold" grpId="0" nodeType="afterEffect">
                                  <p:stCondLst>
                                    <p:cond delay="50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childTnLst>
                          </p:cTn>
                        </p:par>
                        <p:par>
                          <p:cTn id="39" fill="hold">
                            <p:stCondLst>
                              <p:cond delay="1500"/>
                            </p:stCondLst>
                            <p:childTnLst>
                              <p:par>
                                <p:cTn id="40" presetID="10" presetClass="entr" presetSubtype="0" fill="hold" grpId="0" nodeType="afterEffect">
                                  <p:stCondLst>
                                    <p:cond delay="50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par>
                          <p:cTn id="43" fill="hold">
                            <p:stCondLst>
                              <p:cond delay="2500"/>
                            </p:stCondLst>
                            <p:childTnLst>
                              <p:par>
                                <p:cTn id="44" presetID="10" presetClass="entr" presetSubtype="0" fill="hold" grpId="0" nodeType="afterEffect">
                                  <p:stCondLst>
                                    <p:cond delay="50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47" grpId="0"/>
      <p:bldP spid="48" grpId="0"/>
      <p:bldP spid="49" grpId="0"/>
      <p:bldP spid="50" grpId="0"/>
      <p:bldP spid="5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530200-6DE5-4FC0-820F-02A3EAEAB18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
          <a:stretch/>
        </p:blipFill>
        <p:spPr>
          <a:xfrm>
            <a:off x="1173950" y="617619"/>
            <a:ext cx="4985602" cy="5691991"/>
          </a:xfrm>
          <a:prstGeom prst="rect">
            <a:avLst/>
          </a:prstGeom>
        </p:spPr>
      </p:pic>
      <p:pic>
        <p:nvPicPr>
          <p:cNvPr id="3" name="Picture 2">
            <a:extLst>
              <a:ext uri="{FF2B5EF4-FFF2-40B4-BE49-F238E27FC236}">
                <a16:creationId xmlns:a16="http://schemas.microsoft.com/office/drawing/2014/main" id="{D5B3E1BF-B7F2-49A5-ABAE-0F27765A1BA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655093" y="2425864"/>
            <a:ext cx="4985601" cy="3729574"/>
          </a:xfrm>
          <a:prstGeom prst="rect">
            <a:avLst/>
          </a:prstGeom>
        </p:spPr>
      </p:pic>
      <p:sp>
        <p:nvSpPr>
          <p:cNvPr id="4" name="Right Arrow 82">
            <a:extLst>
              <a:ext uri="{FF2B5EF4-FFF2-40B4-BE49-F238E27FC236}">
                <a16:creationId xmlns:a16="http://schemas.microsoft.com/office/drawing/2014/main" id="{6E8EA2C7-35CF-4CAE-9521-F0757B5AD9D1}"/>
              </a:ext>
            </a:extLst>
          </p:cNvPr>
          <p:cNvSpPr/>
          <p:nvPr/>
        </p:nvSpPr>
        <p:spPr>
          <a:xfrm rot="10800000">
            <a:off x="4141858" y="2113415"/>
            <a:ext cx="651510" cy="312449"/>
          </a:xfrm>
          <a:prstGeom prst="right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83">
            <a:extLst>
              <a:ext uri="{FF2B5EF4-FFF2-40B4-BE49-F238E27FC236}">
                <a16:creationId xmlns:a16="http://schemas.microsoft.com/office/drawing/2014/main" id="{937D9860-F3DB-4B47-BAE6-E8F005A07684}"/>
              </a:ext>
            </a:extLst>
          </p:cNvPr>
          <p:cNvSpPr/>
          <p:nvPr/>
        </p:nvSpPr>
        <p:spPr>
          <a:xfrm rot="10800000">
            <a:off x="4786591" y="2425864"/>
            <a:ext cx="651510" cy="312449"/>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84">
            <a:extLst>
              <a:ext uri="{FF2B5EF4-FFF2-40B4-BE49-F238E27FC236}">
                <a16:creationId xmlns:a16="http://schemas.microsoft.com/office/drawing/2014/main" id="{B6ED27FA-F281-417C-8883-94573C370ABC}"/>
              </a:ext>
            </a:extLst>
          </p:cNvPr>
          <p:cNvSpPr/>
          <p:nvPr/>
        </p:nvSpPr>
        <p:spPr>
          <a:xfrm rot="10800000">
            <a:off x="4883744" y="4801427"/>
            <a:ext cx="651510" cy="312449"/>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85">
            <a:extLst>
              <a:ext uri="{FF2B5EF4-FFF2-40B4-BE49-F238E27FC236}">
                <a16:creationId xmlns:a16="http://schemas.microsoft.com/office/drawing/2014/main" id="{FD354AD5-9F83-4FE9-8BA6-5A6003DD0AF9}"/>
              </a:ext>
            </a:extLst>
          </p:cNvPr>
          <p:cNvSpPr/>
          <p:nvPr/>
        </p:nvSpPr>
        <p:spPr>
          <a:xfrm rot="10800000">
            <a:off x="5142363" y="3352276"/>
            <a:ext cx="651510" cy="312449"/>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86">
            <a:extLst>
              <a:ext uri="{FF2B5EF4-FFF2-40B4-BE49-F238E27FC236}">
                <a16:creationId xmlns:a16="http://schemas.microsoft.com/office/drawing/2014/main" id="{81CA4E18-BF1C-4E6E-9A44-944C98A19C4C}"/>
              </a:ext>
            </a:extLst>
          </p:cNvPr>
          <p:cNvSpPr/>
          <p:nvPr/>
        </p:nvSpPr>
        <p:spPr>
          <a:xfrm rot="10800000">
            <a:off x="4467590" y="5079246"/>
            <a:ext cx="651510" cy="312449"/>
          </a:xfrm>
          <a:prstGeom prst="right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a:p>
        </p:txBody>
      </p:sp>
      <p:sp>
        <p:nvSpPr>
          <p:cNvPr id="9" name="Right Arrow 87">
            <a:extLst>
              <a:ext uri="{FF2B5EF4-FFF2-40B4-BE49-F238E27FC236}">
                <a16:creationId xmlns:a16="http://schemas.microsoft.com/office/drawing/2014/main" id="{04BC5B0B-AD9E-4EC6-AB0D-B8589F12290E}"/>
              </a:ext>
            </a:extLst>
          </p:cNvPr>
          <p:cNvSpPr/>
          <p:nvPr/>
        </p:nvSpPr>
        <p:spPr>
          <a:xfrm rot="10800000">
            <a:off x="10691361" y="3749445"/>
            <a:ext cx="651510" cy="312449"/>
          </a:xfrm>
          <a:prstGeom prst="rightArrow">
            <a:avLst/>
          </a:prstGeom>
          <a:solidFill>
            <a:srgbClr val="FF99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88">
            <a:extLst>
              <a:ext uri="{FF2B5EF4-FFF2-40B4-BE49-F238E27FC236}">
                <a16:creationId xmlns:a16="http://schemas.microsoft.com/office/drawing/2014/main" id="{64C34BC0-6910-4A13-B519-7C037990D82E}"/>
              </a:ext>
            </a:extLst>
          </p:cNvPr>
          <p:cNvSpPr/>
          <p:nvPr/>
        </p:nvSpPr>
        <p:spPr>
          <a:xfrm rot="10800000">
            <a:off x="10836493" y="4058719"/>
            <a:ext cx="651510" cy="312449"/>
          </a:xfrm>
          <a:prstGeom prst="rightArrow">
            <a:avLst/>
          </a:prstGeom>
          <a:solidFill>
            <a:srgbClr val="FF99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89">
            <a:extLst>
              <a:ext uri="{FF2B5EF4-FFF2-40B4-BE49-F238E27FC236}">
                <a16:creationId xmlns:a16="http://schemas.microsoft.com/office/drawing/2014/main" id="{72616FDE-19DD-464E-9F51-5E4E53526AD8}"/>
              </a:ext>
            </a:extLst>
          </p:cNvPr>
          <p:cNvSpPr/>
          <p:nvPr/>
        </p:nvSpPr>
        <p:spPr>
          <a:xfrm rot="10800000">
            <a:off x="10397686" y="4923631"/>
            <a:ext cx="651510" cy="312449"/>
          </a:xfrm>
          <a:prstGeom prst="rightArrow">
            <a:avLst/>
          </a:prstGeom>
          <a:solidFill>
            <a:srgbClr val="FF99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90">
            <a:extLst>
              <a:ext uri="{FF2B5EF4-FFF2-40B4-BE49-F238E27FC236}">
                <a16:creationId xmlns:a16="http://schemas.microsoft.com/office/drawing/2014/main" id="{C29A736E-BD13-4A75-B660-D5D6AA7A1D6B}"/>
              </a:ext>
            </a:extLst>
          </p:cNvPr>
          <p:cNvSpPr/>
          <p:nvPr/>
        </p:nvSpPr>
        <p:spPr>
          <a:xfrm rot="10800000">
            <a:off x="10836493" y="5179900"/>
            <a:ext cx="651510" cy="312449"/>
          </a:xfrm>
          <a:prstGeom prst="rightArrow">
            <a:avLst/>
          </a:prstGeom>
          <a:solidFill>
            <a:srgbClr val="FF99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91">
            <a:extLst>
              <a:ext uri="{FF2B5EF4-FFF2-40B4-BE49-F238E27FC236}">
                <a16:creationId xmlns:a16="http://schemas.microsoft.com/office/drawing/2014/main" id="{1616071E-C75B-4356-AD42-AFDE57A25FED}"/>
              </a:ext>
            </a:extLst>
          </p:cNvPr>
          <p:cNvSpPr/>
          <p:nvPr/>
        </p:nvSpPr>
        <p:spPr>
          <a:xfrm rot="10800000">
            <a:off x="9746176" y="2663018"/>
            <a:ext cx="651510" cy="31244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8263E8D1-3810-490B-8BC9-B03ACD3027E8}"/>
              </a:ext>
            </a:extLst>
          </p:cNvPr>
          <p:cNvGrpSpPr/>
          <p:nvPr/>
        </p:nvGrpSpPr>
        <p:grpSpPr>
          <a:xfrm>
            <a:off x="6990160" y="460371"/>
            <a:ext cx="4059036" cy="1762154"/>
            <a:chOff x="4410261" y="2879865"/>
            <a:chExt cx="6879709" cy="2986696"/>
          </a:xfrm>
        </p:grpSpPr>
        <p:grpSp>
          <p:nvGrpSpPr>
            <p:cNvPr id="15" name="Group 14">
              <a:extLst>
                <a:ext uri="{FF2B5EF4-FFF2-40B4-BE49-F238E27FC236}">
                  <a16:creationId xmlns:a16="http://schemas.microsoft.com/office/drawing/2014/main" id="{2EAFBD51-A6D7-4ECA-A9CE-AE26613A72C9}"/>
                </a:ext>
              </a:extLst>
            </p:cNvPr>
            <p:cNvGrpSpPr/>
            <p:nvPr/>
          </p:nvGrpSpPr>
          <p:grpSpPr>
            <a:xfrm>
              <a:off x="5359926" y="2912706"/>
              <a:ext cx="5078427" cy="2903273"/>
              <a:chOff x="5336689" y="1891749"/>
              <a:chExt cx="5078427" cy="2903273"/>
            </a:xfrm>
          </p:grpSpPr>
          <p:sp>
            <p:nvSpPr>
              <p:cNvPr id="44" name="Rectangle 43">
                <a:extLst>
                  <a:ext uri="{FF2B5EF4-FFF2-40B4-BE49-F238E27FC236}">
                    <a16:creationId xmlns:a16="http://schemas.microsoft.com/office/drawing/2014/main" id="{380EF190-D9DC-4C74-B67D-4A17E9522180}"/>
                  </a:ext>
                </a:extLst>
              </p:cNvPr>
              <p:cNvSpPr/>
              <p:nvPr/>
            </p:nvSpPr>
            <p:spPr>
              <a:xfrm>
                <a:off x="6863617" y="4355225"/>
                <a:ext cx="1998133" cy="439797"/>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E87419E-40DC-4409-AA18-397008738A7F}"/>
                  </a:ext>
                </a:extLst>
              </p:cNvPr>
              <p:cNvSpPr/>
              <p:nvPr/>
            </p:nvSpPr>
            <p:spPr>
              <a:xfrm rot="16200000">
                <a:off x="5630623" y="3128458"/>
                <a:ext cx="1998133" cy="439797"/>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AC87D29-E561-4843-A02B-E610175D1425}"/>
                  </a:ext>
                </a:extLst>
              </p:cNvPr>
              <p:cNvSpPr/>
              <p:nvPr/>
            </p:nvSpPr>
            <p:spPr>
              <a:xfrm rot="16200000">
                <a:off x="8081549" y="3136261"/>
                <a:ext cx="1998133" cy="439797"/>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CD02D41-0CE2-4D8D-B6F8-6E75FB164F95}"/>
                  </a:ext>
                </a:extLst>
              </p:cNvPr>
              <p:cNvSpPr/>
              <p:nvPr/>
            </p:nvSpPr>
            <p:spPr>
              <a:xfrm>
                <a:off x="6862583" y="1891749"/>
                <a:ext cx="1998133" cy="439797"/>
              </a:xfrm>
              <a:prstGeom prst="rect">
                <a:avLst/>
              </a:prstGeom>
              <a:solidFill>
                <a:srgbClr val="FF99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935F52A-5B06-486F-88B7-F150DC428A8B}"/>
                  </a:ext>
                </a:extLst>
              </p:cNvPr>
              <p:cNvSpPr/>
              <p:nvPr/>
            </p:nvSpPr>
            <p:spPr>
              <a:xfrm>
                <a:off x="5336689" y="2382128"/>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
            <p:nvSpPr>
              <p:cNvPr id="49" name="Rectangle 48">
                <a:extLst>
                  <a:ext uri="{FF2B5EF4-FFF2-40B4-BE49-F238E27FC236}">
                    <a16:creationId xmlns:a16="http://schemas.microsoft.com/office/drawing/2014/main" id="{5A83D726-2668-4859-B69F-E87BED933F44}"/>
                  </a:ext>
                </a:extLst>
              </p:cNvPr>
              <p:cNvSpPr/>
              <p:nvPr/>
            </p:nvSpPr>
            <p:spPr>
              <a:xfrm>
                <a:off x="5360157" y="3678364"/>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
            <p:nvSpPr>
              <p:cNvPr id="50" name="Rectangle 49">
                <a:extLst>
                  <a:ext uri="{FF2B5EF4-FFF2-40B4-BE49-F238E27FC236}">
                    <a16:creationId xmlns:a16="http://schemas.microsoft.com/office/drawing/2014/main" id="{98245397-B174-410B-9995-EDC004015F7E}"/>
                  </a:ext>
                </a:extLst>
              </p:cNvPr>
              <p:cNvSpPr/>
              <p:nvPr/>
            </p:nvSpPr>
            <p:spPr>
              <a:xfrm>
                <a:off x="9521910" y="2352450"/>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
            <p:nvSpPr>
              <p:cNvPr id="51" name="Rectangle 50">
                <a:extLst>
                  <a:ext uri="{FF2B5EF4-FFF2-40B4-BE49-F238E27FC236}">
                    <a16:creationId xmlns:a16="http://schemas.microsoft.com/office/drawing/2014/main" id="{C4326E02-70DC-4436-8ED4-036A78B3CF31}"/>
                  </a:ext>
                </a:extLst>
              </p:cNvPr>
              <p:cNvSpPr/>
              <p:nvPr/>
            </p:nvSpPr>
            <p:spPr>
              <a:xfrm>
                <a:off x="9545378" y="3648686"/>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
            <p:nvSpPr>
              <p:cNvPr id="52" name="Oval 51">
                <a:extLst>
                  <a:ext uri="{FF2B5EF4-FFF2-40B4-BE49-F238E27FC236}">
                    <a16:creationId xmlns:a16="http://schemas.microsoft.com/office/drawing/2014/main" id="{89CD93ED-10A3-417A-B5F2-AC34526D1B49}"/>
                  </a:ext>
                </a:extLst>
              </p:cNvPr>
              <p:cNvSpPr/>
              <p:nvPr/>
            </p:nvSpPr>
            <p:spPr>
              <a:xfrm>
                <a:off x="6863617" y="2341485"/>
                <a:ext cx="1998133" cy="199813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A595607C-49FE-491B-AEB0-F5973A2F928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03557" y="4105133"/>
              <a:ext cx="752043" cy="750563"/>
            </a:xfrm>
            <a:prstGeom prst="rect">
              <a:avLst/>
            </a:prstGeom>
          </p:spPr>
        </p:pic>
        <p:grpSp>
          <p:nvGrpSpPr>
            <p:cNvPr id="17" name="Group 16">
              <a:extLst>
                <a:ext uri="{FF2B5EF4-FFF2-40B4-BE49-F238E27FC236}">
                  <a16:creationId xmlns:a16="http://schemas.microsoft.com/office/drawing/2014/main" id="{AE21C72C-13DB-4915-B5DD-00C56423BED8}"/>
                </a:ext>
              </a:extLst>
            </p:cNvPr>
            <p:cNvGrpSpPr/>
            <p:nvPr/>
          </p:nvGrpSpPr>
          <p:grpSpPr>
            <a:xfrm>
              <a:off x="7049010" y="5343341"/>
              <a:ext cx="1835977" cy="523220"/>
              <a:chOff x="7025773" y="4322384"/>
              <a:chExt cx="1835977" cy="523220"/>
            </a:xfrm>
          </p:grpSpPr>
          <p:sp>
            <p:nvSpPr>
              <p:cNvPr id="42" name="TextBox 41">
                <a:extLst>
                  <a:ext uri="{FF2B5EF4-FFF2-40B4-BE49-F238E27FC236}">
                    <a16:creationId xmlns:a16="http://schemas.microsoft.com/office/drawing/2014/main" id="{C6636945-6328-4801-9588-39F89C502BDC}"/>
                  </a:ext>
                </a:extLst>
              </p:cNvPr>
              <p:cNvSpPr txBox="1"/>
              <p:nvPr/>
            </p:nvSpPr>
            <p:spPr>
              <a:xfrm>
                <a:off x="7225455" y="4322384"/>
                <a:ext cx="1636295" cy="523220"/>
              </a:xfrm>
              <a:prstGeom prst="rect">
                <a:avLst/>
              </a:prstGeom>
              <a:noFill/>
            </p:spPr>
            <p:txBody>
              <a:bodyPr wrap="square" rtlCol="0">
                <a:spAutoFit/>
              </a:bodyPr>
              <a:lstStyle/>
              <a:p>
                <a:pPr algn="ctr"/>
                <a:endParaRPr lang="en-US" sz="2800" b="1" dirty="0"/>
              </a:p>
            </p:txBody>
          </p:sp>
          <p:pic>
            <p:nvPicPr>
              <p:cNvPr id="43" name="Picture 42">
                <a:extLst>
                  <a:ext uri="{FF2B5EF4-FFF2-40B4-BE49-F238E27FC236}">
                    <a16:creationId xmlns:a16="http://schemas.microsoft.com/office/drawing/2014/main" id="{7BFAFC5E-B615-4DC1-BC9B-51EAEC113F0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25773" y="4412243"/>
                <a:ext cx="199682" cy="362751"/>
              </a:xfrm>
              <a:prstGeom prst="rect">
                <a:avLst/>
              </a:prstGeom>
            </p:spPr>
          </p:pic>
        </p:grpSp>
        <p:grpSp>
          <p:nvGrpSpPr>
            <p:cNvPr id="18" name="Group 17">
              <a:extLst>
                <a:ext uri="{FF2B5EF4-FFF2-40B4-BE49-F238E27FC236}">
                  <a16:creationId xmlns:a16="http://schemas.microsoft.com/office/drawing/2014/main" id="{F042EE96-02F6-439F-9743-51EDD919B4BA}"/>
                </a:ext>
              </a:extLst>
            </p:cNvPr>
            <p:cNvGrpSpPr/>
            <p:nvPr/>
          </p:nvGrpSpPr>
          <p:grpSpPr>
            <a:xfrm>
              <a:off x="6430967" y="3370247"/>
              <a:ext cx="2912591" cy="1998133"/>
              <a:chOff x="6407730" y="2349290"/>
              <a:chExt cx="2912591" cy="1998133"/>
            </a:xfrm>
          </p:grpSpPr>
          <p:grpSp>
            <p:nvGrpSpPr>
              <p:cNvPr id="36" name="Group 35">
                <a:extLst>
                  <a:ext uri="{FF2B5EF4-FFF2-40B4-BE49-F238E27FC236}">
                    <a16:creationId xmlns:a16="http://schemas.microsoft.com/office/drawing/2014/main" id="{7740B195-144E-4C68-9CCD-D0B394205F38}"/>
                  </a:ext>
                </a:extLst>
              </p:cNvPr>
              <p:cNvGrpSpPr/>
              <p:nvPr/>
            </p:nvGrpSpPr>
            <p:grpSpPr>
              <a:xfrm>
                <a:off x="6407730" y="2349290"/>
                <a:ext cx="461665" cy="1998133"/>
                <a:chOff x="6407730" y="2349290"/>
                <a:chExt cx="461665" cy="1998133"/>
              </a:xfrm>
            </p:grpSpPr>
            <p:sp>
              <p:nvSpPr>
                <p:cNvPr id="40" name="TextBox 39">
                  <a:extLst>
                    <a:ext uri="{FF2B5EF4-FFF2-40B4-BE49-F238E27FC236}">
                      <a16:creationId xmlns:a16="http://schemas.microsoft.com/office/drawing/2014/main" id="{82C40F8B-090C-4765-A24F-894394A632B0}"/>
                    </a:ext>
                  </a:extLst>
                </p:cNvPr>
                <p:cNvSpPr txBox="1"/>
                <p:nvPr/>
              </p:nvSpPr>
              <p:spPr>
                <a:xfrm rot="16200000">
                  <a:off x="5808676" y="2948344"/>
                  <a:ext cx="1659773" cy="461665"/>
                </a:xfrm>
                <a:prstGeom prst="rect">
                  <a:avLst/>
                </a:prstGeom>
                <a:noFill/>
              </p:spPr>
              <p:txBody>
                <a:bodyPr wrap="square" rtlCol="0">
                  <a:spAutoFit/>
                </a:bodyPr>
                <a:lstStyle/>
                <a:p>
                  <a:pPr algn="ctr"/>
                  <a:endParaRPr lang="en-US" sz="2400" b="1" dirty="0"/>
                </a:p>
              </p:txBody>
            </p:sp>
            <p:pic>
              <p:nvPicPr>
                <p:cNvPr id="41" name="Picture 40">
                  <a:extLst>
                    <a:ext uri="{FF2B5EF4-FFF2-40B4-BE49-F238E27FC236}">
                      <a16:creationId xmlns:a16="http://schemas.microsoft.com/office/drawing/2014/main" id="{0E001C8D-7A93-48DB-9B9A-572537E1D3F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80798" y="3940227"/>
                  <a:ext cx="319851" cy="407196"/>
                </a:xfrm>
                <a:prstGeom prst="rect">
                  <a:avLst/>
                </a:prstGeom>
              </p:spPr>
            </p:pic>
          </p:grpSp>
          <p:grpSp>
            <p:nvGrpSpPr>
              <p:cNvPr id="37" name="Group 36">
                <a:extLst>
                  <a:ext uri="{FF2B5EF4-FFF2-40B4-BE49-F238E27FC236}">
                    <a16:creationId xmlns:a16="http://schemas.microsoft.com/office/drawing/2014/main" id="{3C963EC9-20B5-455A-9ACA-7060161625D7}"/>
                  </a:ext>
                </a:extLst>
              </p:cNvPr>
              <p:cNvGrpSpPr/>
              <p:nvPr/>
            </p:nvGrpSpPr>
            <p:grpSpPr>
              <a:xfrm>
                <a:off x="8858656" y="2357093"/>
                <a:ext cx="461665" cy="1990330"/>
                <a:chOff x="8858656" y="2357093"/>
                <a:chExt cx="461665" cy="1990330"/>
              </a:xfrm>
            </p:grpSpPr>
            <p:sp>
              <p:nvSpPr>
                <p:cNvPr id="38" name="TextBox 37">
                  <a:extLst>
                    <a:ext uri="{FF2B5EF4-FFF2-40B4-BE49-F238E27FC236}">
                      <a16:creationId xmlns:a16="http://schemas.microsoft.com/office/drawing/2014/main" id="{71381820-A95D-472E-BD20-1227B67CA36D}"/>
                    </a:ext>
                  </a:extLst>
                </p:cNvPr>
                <p:cNvSpPr txBox="1"/>
                <p:nvPr/>
              </p:nvSpPr>
              <p:spPr>
                <a:xfrm rot="16200000">
                  <a:off x="8263503" y="2952246"/>
                  <a:ext cx="1651971" cy="461665"/>
                </a:xfrm>
                <a:prstGeom prst="rect">
                  <a:avLst/>
                </a:prstGeom>
                <a:noFill/>
              </p:spPr>
              <p:txBody>
                <a:bodyPr wrap="square" rtlCol="0">
                  <a:spAutoFit/>
                </a:bodyPr>
                <a:lstStyle/>
                <a:p>
                  <a:pPr algn="ctr"/>
                  <a:endParaRPr lang="en-US" sz="2400" b="1" dirty="0"/>
                </a:p>
              </p:txBody>
            </p:sp>
            <p:pic>
              <p:nvPicPr>
                <p:cNvPr id="39" name="Picture 38">
                  <a:extLst>
                    <a:ext uri="{FF2B5EF4-FFF2-40B4-BE49-F238E27FC236}">
                      <a16:creationId xmlns:a16="http://schemas.microsoft.com/office/drawing/2014/main" id="{3A633EC6-69EC-46FD-9B35-C2B1F1352D9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47367" y="3940227"/>
                  <a:ext cx="319851" cy="407196"/>
                </a:xfrm>
                <a:prstGeom prst="rect">
                  <a:avLst/>
                </a:prstGeom>
              </p:spPr>
            </p:pic>
          </p:grpSp>
        </p:grpSp>
        <p:grpSp>
          <p:nvGrpSpPr>
            <p:cNvPr id="19" name="Group 18">
              <a:extLst>
                <a:ext uri="{FF2B5EF4-FFF2-40B4-BE49-F238E27FC236}">
                  <a16:creationId xmlns:a16="http://schemas.microsoft.com/office/drawing/2014/main" id="{1EB9463F-F6FD-49EA-9145-600DA35DDA59}"/>
                </a:ext>
              </a:extLst>
            </p:cNvPr>
            <p:cNvGrpSpPr/>
            <p:nvPr/>
          </p:nvGrpSpPr>
          <p:grpSpPr>
            <a:xfrm>
              <a:off x="4410261" y="3373407"/>
              <a:ext cx="6879709" cy="2006802"/>
              <a:chOff x="4387024" y="2352450"/>
              <a:chExt cx="6879709" cy="2006802"/>
            </a:xfrm>
          </p:grpSpPr>
          <p:sp>
            <p:nvSpPr>
              <p:cNvPr id="24" name="Rectangle 23">
                <a:extLst>
                  <a:ext uri="{FF2B5EF4-FFF2-40B4-BE49-F238E27FC236}">
                    <a16:creationId xmlns:a16="http://schemas.microsoft.com/office/drawing/2014/main" id="{D9AE24C7-0C69-4D31-877B-6F680329B81F}"/>
                  </a:ext>
                </a:extLst>
              </p:cNvPr>
              <p:cNvSpPr/>
              <p:nvPr/>
            </p:nvSpPr>
            <p:spPr>
              <a:xfrm>
                <a:off x="5336689" y="2382128"/>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
            <p:nvSpPr>
              <p:cNvPr id="25" name="Rectangle 24">
                <a:extLst>
                  <a:ext uri="{FF2B5EF4-FFF2-40B4-BE49-F238E27FC236}">
                    <a16:creationId xmlns:a16="http://schemas.microsoft.com/office/drawing/2014/main" id="{AFF61249-E30E-494B-8A24-4D8DA7887875}"/>
                  </a:ext>
                </a:extLst>
              </p:cNvPr>
              <p:cNvSpPr/>
              <p:nvPr/>
            </p:nvSpPr>
            <p:spPr>
              <a:xfrm>
                <a:off x="5360157" y="3678364"/>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
            <p:nvSpPr>
              <p:cNvPr id="26" name="Rectangle 25">
                <a:extLst>
                  <a:ext uri="{FF2B5EF4-FFF2-40B4-BE49-F238E27FC236}">
                    <a16:creationId xmlns:a16="http://schemas.microsoft.com/office/drawing/2014/main" id="{0FFD73CF-9AD6-4890-A7EC-8364A30BEEDE}"/>
                  </a:ext>
                </a:extLst>
              </p:cNvPr>
              <p:cNvSpPr/>
              <p:nvPr/>
            </p:nvSpPr>
            <p:spPr>
              <a:xfrm>
                <a:off x="9521910" y="2352450"/>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
            <p:nvSpPr>
              <p:cNvPr id="27" name="Rectangle 26">
                <a:extLst>
                  <a:ext uri="{FF2B5EF4-FFF2-40B4-BE49-F238E27FC236}">
                    <a16:creationId xmlns:a16="http://schemas.microsoft.com/office/drawing/2014/main" id="{C2741747-5694-4207-8013-374A1AEB0A90}"/>
                  </a:ext>
                </a:extLst>
              </p:cNvPr>
              <p:cNvSpPr/>
              <p:nvPr/>
            </p:nvSpPr>
            <p:spPr>
              <a:xfrm>
                <a:off x="9545378" y="3648686"/>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pic>
            <p:nvPicPr>
              <p:cNvPr id="28" name="Picture 27">
                <a:extLst>
                  <a:ext uri="{FF2B5EF4-FFF2-40B4-BE49-F238E27FC236}">
                    <a16:creationId xmlns:a16="http://schemas.microsoft.com/office/drawing/2014/main" id="{9E76F792-0657-4C00-AE94-FBE7458FFEF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383951" y="2632648"/>
                <a:ext cx="738214" cy="287291"/>
              </a:xfrm>
              <a:prstGeom prst="rect">
                <a:avLst/>
              </a:prstGeom>
              <a:solidFill>
                <a:schemeClr val="bg1">
                  <a:lumMod val="65000"/>
                </a:schemeClr>
              </a:solidFill>
            </p:spPr>
          </p:pic>
          <p:pic>
            <p:nvPicPr>
              <p:cNvPr id="29" name="Picture 28">
                <a:extLst>
                  <a:ext uri="{FF2B5EF4-FFF2-40B4-BE49-F238E27FC236}">
                    <a16:creationId xmlns:a16="http://schemas.microsoft.com/office/drawing/2014/main" id="{5F614A39-6EEE-464E-8B30-F160755A99A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407419" y="3928884"/>
                <a:ext cx="738214" cy="287291"/>
              </a:xfrm>
              <a:prstGeom prst="rect">
                <a:avLst/>
              </a:prstGeom>
              <a:solidFill>
                <a:schemeClr val="bg1">
                  <a:lumMod val="65000"/>
                </a:schemeClr>
              </a:solidFill>
            </p:spPr>
          </p:pic>
          <p:pic>
            <p:nvPicPr>
              <p:cNvPr id="30" name="Picture 29">
                <a:extLst>
                  <a:ext uri="{FF2B5EF4-FFF2-40B4-BE49-F238E27FC236}">
                    <a16:creationId xmlns:a16="http://schemas.microsoft.com/office/drawing/2014/main" id="{C819BD86-D9C8-4F2D-A844-A4458AF1546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569172" y="2602970"/>
                <a:ext cx="738214" cy="287291"/>
              </a:xfrm>
              <a:prstGeom prst="rect">
                <a:avLst/>
              </a:prstGeom>
              <a:solidFill>
                <a:schemeClr val="bg1">
                  <a:lumMod val="65000"/>
                </a:schemeClr>
              </a:solidFill>
            </p:spPr>
          </p:pic>
          <p:pic>
            <p:nvPicPr>
              <p:cNvPr id="31" name="Picture 30">
                <a:extLst>
                  <a:ext uri="{FF2B5EF4-FFF2-40B4-BE49-F238E27FC236}">
                    <a16:creationId xmlns:a16="http://schemas.microsoft.com/office/drawing/2014/main" id="{39502978-BBFB-4C15-BA09-D0AB18E2390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592640" y="3899206"/>
                <a:ext cx="738214" cy="287291"/>
              </a:xfrm>
              <a:prstGeom prst="rect">
                <a:avLst/>
              </a:prstGeom>
              <a:solidFill>
                <a:schemeClr val="bg1">
                  <a:lumMod val="65000"/>
                </a:schemeClr>
              </a:solidFill>
            </p:spPr>
          </p:pic>
          <p:sp>
            <p:nvSpPr>
              <p:cNvPr id="32" name="Can 125">
                <a:extLst>
                  <a:ext uri="{FF2B5EF4-FFF2-40B4-BE49-F238E27FC236}">
                    <a16:creationId xmlns:a16="http://schemas.microsoft.com/office/drawing/2014/main" id="{C966DB80-CC5F-4ACB-BFA9-C00071E2552A}"/>
                  </a:ext>
                </a:extLst>
              </p:cNvPr>
              <p:cNvSpPr/>
              <p:nvPr/>
            </p:nvSpPr>
            <p:spPr>
              <a:xfrm>
                <a:off x="10576222" y="2382128"/>
                <a:ext cx="561133" cy="537812"/>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92D3B372-5DAF-46D9-BAC1-4BCD7758E07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387024" y="2433594"/>
                <a:ext cx="651933" cy="684450"/>
              </a:xfrm>
              <a:prstGeom prst="rect">
                <a:avLst/>
              </a:prstGeom>
            </p:spPr>
          </p:pic>
          <p:pic>
            <p:nvPicPr>
              <p:cNvPr id="34" name="Picture 33">
                <a:extLst>
                  <a:ext uri="{FF2B5EF4-FFF2-40B4-BE49-F238E27FC236}">
                    <a16:creationId xmlns:a16="http://schemas.microsoft.com/office/drawing/2014/main" id="{5BFC823E-7C63-4317-A7F8-8B8E8617BAF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447199" y="3746627"/>
                <a:ext cx="690033" cy="612625"/>
              </a:xfrm>
              <a:prstGeom prst="rect">
                <a:avLst/>
              </a:prstGeom>
            </p:spPr>
          </p:pic>
          <p:pic>
            <p:nvPicPr>
              <p:cNvPr id="35" name="Picture 34">
                <a:extLst>
                  <a:ext uri="{FF2B5EF4-FFF2-40B4-BE49-F238E27FC236}">
                    <a16:creationId xmlns:a16="http://schemas.microsoft.com/office/drawing/2014/main" id="{84C4B04B-B777-401C-8180-34914F31BEA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644433" y="3746627"/>
                <a:ext cx="622300" cy="566150"/>
              </a:xfrm>
              <a:prstGeom prst="rect">
                <a:avLst/>
              </a:prstGeom>
            </p:spPr>
          </p:pic>
        </p:grpSp>
        <p:grpSp>
          <p:nvGrpSpPr>
            <p:cNvPr id="20" name="Group 19">
              <a:extLst>
                <a:ext uri="{FF2B5EF4-FFF2-40B4-BE49-F238E27FC236}">
                  <a16:creationId xmlns:a16="http://schemas.microsoft.com/office/drawing/2014/main" id="{6E099BA1-AD13-4D7A-BA31-7887DC195EC5}"/>
                </a:ext>
              </a:extLst>
            </p:cNvPr>
            <p:cNvGrpSpPr/>
            <p:nvPr/>
          </p:nvGrpSpPr>
          <p:grpSpPr>
            <a:xfrm>
              <a:off x="7000859" y="2879865"/>
              <a:ext cx="1883094" cy="523220"/>
              <a:chOff x="6977622" y="1858908"/>
              <a:chExt cx="1883094" cy="523220"/>
            </a:xfrm>
          </p:grpSpPr>
          <p:sp>
            <p:nvSpPr>
              <p:cNvPr id="21" name="TextBox 20">
                <a:extLst>
                  <a:ext uri="{FF2B5EF4-FFF2-40B4-BE49-F238E27FC236}">
                    <a16:creationId xmlns:a16="http://schemas.microsoft.com/office/drawing/2014/main" id="{D272B49D-3023-4B17-A982-7F57142EF417}"/>
                  </a:ext>
                </a:extLst>
              </p:cNvPr>
              <p:cNvSpPr txBox="1"/>
              <p:nvPr/>
            </p:nvSpPr>
            <p:spPr>
              <a:xfrm>
                <a:off x="7621339" y="1858908"/>
                <a:ext cx="1239377" cy="523220"/>
              </a:xfrm>
              <a:prstGeom prst="rect">
                <a:avLst/>
              </a:prstGeom>
              <a:noFill/>
            </p:spPr>
            <p:txBody>
              <a:bodyPr wrap="square" rtlCol="0">
                <a:spAutoFit/>
              </a:bodyPr>
              <a:lstStyle/>
              <a:p>
                <a:pPr algn="ctr"/>
                <a:endParaRPr lang="en-US" sz="2800" b="1" dirty="0"/>
              </a:p>
            </p:txBody>
          </p:sp>
          <p:pic>
            <p:nvPicPr>
              <p:cNvPr id="22" name="Picture 21">
                <a:extLst>
                  <a:ext uri="{FF2B5EF4-FFF2-40B4-BE49-F238E27FC236}">
                    <a16:creationId xmlns:a16="http://schemas.microsoft.com/office/drawing/2014/main" id="{4CE044C4-05DB-47CA-BDBE-2FD44F8B4CFF}"/>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977622" y="2018140"/>
                <a:ext cx="247833" cy="247345"/>
              </a:xfrm>
              <a:prstGeom prst="rect">
                <a:avLst/>
              </a:prstGeom>
            </p:spPr>
          </p:pic>
          <p:pic>
            <p:nvPicPr>
              <p:cNvPr id="23" name="Picture 22">
                <a:extLst>
                  <a:ext uri="{FF2B5EF4-FFF2-40B4-BE49-F238E27FC236}">
                    <a16:creationId xmlns:a16="http://schemas.microsoft.com/office/drawing/2014/main" id="{AFF4B434-E5B1-4906-9D9D-EA99C9CCA6B3}"/>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285107" y="1935010"/>
                <a:ext cx="381162" cy="373410"/>
              </a:xfrm>
              <a:prstGeom prst="rect">
                <a:avLst/>
              </a:prstGeom>
            </p:spPr>
          </p:pic>
        </p:grpSp>
      </p:grpSp>
    </p:spTree>
    <p:extLst>
      <p:ext uri="{BB962C8B-B14F-4D97-AF65-F5344CB8AC3E}">
        <p14:creationId xmlns:p14="http://schemas.microsoft.com/office/powerpoint/2010/main" val="34438813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3284-27EC-4858-BD47-1044FE7C3DBE}"/>
              </a:ext>
            </a:extLst>
          </p:cNvPr>
          <p:cNvSpPr>
            <a:spLocks noGrp="1"/>
          </p:cNvSpPr>
          <p:nvPr>
            <p:ph type="title"/>
          </p:nvPr>
        </p:nvSpPr>
        <p:spPr/>
        <p:txBody>
          <a:bodyPr/>
          <a:lstStyle/>
          <a:p>
            <a:r>
              <a:rPr lang="en-US" dirty="0"/>
              <a:t>Same Thing – </a:t>
            </a:r>
            <a:r>
              <a:rPr lang="en-US"/>
              <a:t>Different Expression</a:t>
            </a:r>
            <a:endParaRPr lang="en-US" dirty="0"/>
          </a:p>
        </p:txBody>
      </p:sp>
      <p:sp>
        <p:nvSpPr>
          <p:cNvPr id="4" name="Hexagon 3">
            <a:extLst>
              <a:ext uri="{FF2B5EF4-FFF2-40B4-BE49-F238E27FC236}">
                <a16:creationId xmlns:a16="http://schemas.microsoft.com/office/drawing/2014/main" id="{DAF3385F-B6D8-4800-8D11-F2F122E8A743}"/>
              </a:ext>
            </a:extLst>
          </p:cNvPr>
          <p:cNvSpPr/>
          <p:nvPr/>
        </p:nvSpPr>
        <p:spPr>
          <a:xfrm>
            <a:off x="570679" y="2627935"/>
            <a:ext cx="3310466" cy="2633134"/>
          </a:xfrm>
          <a:prstGeom prst="hexagon">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7C62A80-66AC-4726-BE9F-E45B03235ACC}"/>
              </a:ext>
            </a:extLst>
          </p:cNvPr>
          <p:cNvSpPr/>
          <p:nvPr/>
        </p:nvSpPr>
        <p:spPr>
          <a:xfrm>
            <a:off x="1265300" y="2966602"/>
            <a:ext cx="1998133" cy="199813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2C3A5E9-50F3-4311-9AC6-0DB263C9ED37}"/>
              </a:ext>
            </a:extLst>
          </p:cNvPr>
          <p:cNvPicPr>
            <a:picLocks noChangeAspect="1"/>
          </p:cNvPicPr>
          <p:nvPr/>
        </p:nvPicPr>
        <p:blipFill>
          <a:blip r:embed="rId3"/>
          <a:stretch>
            <a:fillRect/>
          </a:stretch>
        </p:blipFill>
        <p:spPr>
          <a:xfrm>
            <a:off x="1906247" y="3743161"/>
            <a:ext cx="752043" cy="750563"/>
          </a:xfrm>
          <a:prstGeom prst="rect">
            <a:avLst/>
          </a:prstGeom>
        </p:spPr>
      </p:pic>
      <p:pic>
        <p:nvPicPr>
          <p:cNvPr id="7" name="Picture 6">
            <a:extLst>
              <a:ext uri="{FF2B5EF4-FFF2-40B4-BE49-F238E27FC236}">
                <a16:creationId xmlns:a16="http://schemas.microsoft.com/office/drawing/2014/main" id="{6FE31C56-A9BB-42D2-94A3-6784276B7E48}"/>
              </a:ext>
            </a:extLst>
          </p:cNvPr>
          <p:cNvPicPr>
            <a:picLocks noChangeAspect="1"/>
          </p:cNvPicPr>
          <p:nvPr/>
        </p:nvPicPr>
        <p:blipFill>
          <a:blip r:embed="rId4"/>
          <a:stretch>
            <a:fillRect/>
          </a:stretch>
        </p:blipFill>
        <p:spPr>
          <a:xfrm>
            <a:off x="1023820" y="3214582"/>
            <a:ext cx="277284" cy="166888"/>
          </a:xfrm>
          <a:prstGeom prst="rect">
            <a:avLst/>
          </a:prstGeom>
        </p:spPr>
      </p:pic>
      <p:pic>
        <p:nvPicPr>
          <p:cNvPr id="8" name="Picture 7">
            <a:extLst>
              <a:ext uri="{FF2B5EF4-FFF2-40B4-BE49-F238E27FC236}">
                <a16:creationId xmlns:a16="http://schemas.microsoft.com/office/drawing/2014/main" id="{E9477025-E261-4BED-BE85-F13990271531}"/>
              </a:ext>
            </a:extLst>
          </p:cNvPr>
          <p:cNvPicPr>
            <a:picLocks noChangeAspect="1"/>
          </p:cNvPicPr>
          <p:nvPr/>
        </p:nvPicPr>
        <p:blipFill>
          <a:blip r:embed="rId4"/>
          <a:stretch>
            <a:fillRect/>
          </a:stretch>
        </p:blipFill>
        <p:spPr>
          <a:xfrm>
            <a:off x="1023820" y="4493724"/>
            <a:ext cx="277284" cy="166888"/>
          </a:xfrm>
          <a:prstGeom prst="rect">
            <a:avLst/>
          </a:prstGeom>
        </p:spPr>
      </p:pic>
      <p:pic>
        <p:nvPicPr>
          <p:cNvPr id="9" name="Picture 8">
            <a:extLst>
              <a:ext uri="{FF2B5EF4-FFF2-40B4-BE49-F238E27FC236}">
                <a16:creationId xmlns:a16="http://schemas.microsoft.com/office/drawing/2014/main" id="{7D740EDA-9FB4-4650-B1DC-E261252829D4}"/>
              </a:ext>
            </a:extLst>
          </p:cNvPr>
          <p:cNvPicPr>
            <a:picLocks noChangeAspect="1"/>
          </p:cNvPicPr>
          <p:nvPr/>
        </p:nvPicPr>
        <p:blipFill>
          <a:blip r:embed="rId4"/>
          <a:stretch>
            <a:fillRect/>
          </a:stretch>
        </p:blipFill>
        <p:spPr>
          <a:xfrm>
            <a:off x="3171702" y="3240191"/>
            <a:ext cx="277284" cy="166888"/>
          </a:xfrm>
          <a:prstGeom prst="rect">
            <a:avLst/>
          </a:prstGeom>
        </p:spPr>
      </p:pic>
      <p:pic>
        <p:nvPicPr>
          <p:cNvPr id="10" name="Picture 9">
            <a:extLst>
              <a:ext uri="{FF2B5EF4-FFF2-40B4-BE49-F238E27FC236}">
                <a16:creationId xmlns:a16="http://schemas.microsoft.com/office/drawing/2014/main" id="{AE4EA897-EEF0-4EFC-BC3A-BEFF7918F912}"/>
              </a:ext>
            </a:extLst>
          </p:cNvPr>
          <p:cNvPicPr>
            <a:picLocks noChangeAspect="1"/>
          </p:cNvPicPr>
          <p:nvPr/>
        </p:nvPicPr>
        <p:blipFill>
          <a:blip r:embed="rId4"/>
          <a:stretch>
            <a:fillRect/>
          </a:stretch>
        </p:blipFill>
        <p:spPr>
          <a:xfrm>
            <a:off x="3171702" y="4519333"/>
            <a:ext cx="277284" cy="166888"/>
          </a:xfrm>
          <a:prstGeom prst="rect">
            <a:avLst/>
          </a:prstGeom>
        </p:spPr>
      </p:pic>
      <p:sp>
        <p:nvSpPr>
          <p:cNvPr id="11" name="TextBox 10">
            <a:extLst>
              <a:ext uri="{FF2B5EF4-FFF2-40B4-BE49-F238E27FC236}">
                <a16:creationId xmlns:a16="http://schemas.microsoft.com/office/drawing/2014/main" id="{9BB13CED-F2D2-4D2F-A73A-DD111656D96F}"/>
              </a:ext>
            </a:extLst>
          </p:cNvPr>
          <p:cNvSpPr txBox="1"/>
          <p:nvPr/>
        </p:nvSpPr>
        <p:spPr>
          <a:xfrm>
            <a:off x="1150867" y="5509049"/>
            <a:ext cx="1990225" cy="954107"/>
          </a:xfrm>
          <a:prstGeom prst="rect">
            <a:avLst/>
          </a:prstGeom>
          <a:noFill/>
        </p:spPr>
        <p:txBody>
          <a:bodyPr wrap="none" rtlCol="0">
            <a:spAutoFit/>
          </a:bodyPr>
          <a:lstStyle/>
          <a:p>
            <a:pPr algn="ctr"/>
            <a:r>
              <a:rPr lang="en-US" sz="2800" dirty="0">
                <a:latin typeface="Marker Felt" panose="00000400000000000000" pitchFamily="2" charset="0"/>
              </a:rPr>
              <a:t>Hexagonal</a:t>
            </a:r>
          </a:p>
          <a:p>
            <a:pPr algn="ctr"/>
            <a:r>
              <a:rPr lang="en-US" sz="2800" dirty="0">
                <a:latin typeface="Marker Felt" panose="00000400000000000000" pitchFamily="2" charset="0"/>
              </a:rPr>
              <a:t>Architecture</a:t>
            </a:r>
          </a:p>
        </p:txBody>
      </p:sp>
      <p:pic>
        <p:nvPicPr>
          <p:cNvPr id="13" name="Picture 12">
            <a:extLst>
              <a:ext uri="{FF2B5EF4-FFF2-40B4-BE49-F238E27FC236}">
                <a16:creationId xmlns:a16="http://schemas.microsoft.com/office/drawing/2014/main" id="{EE6218D8-C102-4CCC-B788-2B6728A87A2C}"/>
              </a:ext>
            </a:extLst>
          </p:cNvPr>
          <p:cNvPicPr>
            <a:picLocks noChangeAspect="1"/>
          </p:cNvPicPr>
          <p:nvPr/>
        </p:nvPicPr>
        <p:blipFill>
          <a:blip r:embed="rId5">
            <a:duotone>
              <a:schemeClr val="accent2">
                <a:shade val="45000"/>
                <a:satMod val="135000"/>
              </a:schemeClr>
              <a:prstClr val="white"/>
            </a:duotone>
          </a:blip>
          <a:stretch>
            <a:fillRect/>
          </a:stretch>
        </p:blipFill>
        <p:spPr>
          <a:xfrm>
            <a:off x="7314529" y="2314691"/>
            <a:ext cx="4527252" cy="3259621"/>
          </a:xfrm>
          <a:prstGeom prst="rect">
            <a:avLst/>
          </a:prstGeom>
        </p:spPr>
      </p:pic>
      <p:sp>
        <p:nvSpPr>
          <p:cNvPr id="14" name="TextBox 13">
            <a:extLst>
              <a:ext uri="{FF2B5EF4-FFF2-40B4-BE49-F238E27FC236}">
                <a16:creationId xmlns:a16="http://schemas.microsoft.com/office/drawing/2014/main" id="{94461252-13FE-435E-82A3-01D1E07A879A}"/>
              </a:ext>
            </a:extLst>
          </p:cNvPr>
          <p:cNvSpPr txBox="1"/>
          <p:nvPr/>
        </p:nvSpPr>
        <p:spPr>
          <a:xfrm>
            <a:off x="7900448" y="5509049"/>
            <a:ext cx="1990225" cy="954107"/>
          </a:xfrm>
          <a:prstGeom prst="rect">
            <a:avLst/>
          </a:prstGeom>
          <a:noFill/>
        </p:spPr>
        <p:txBody>
          <a:bodyPr wrap="none" rtlCol="0">
            <a:spAutoFit/>
          </a:bodyPr>
          <a:lstStyle/>
          <a:p>
            <a:pPr algn="ctr"/>
            <a:r>
              <a:rPr lang="en-US" sz="2800" dirty="0">
                <a:latin typeface="Marker Felt" panose="00000400000000000000" pitchFamily="2" charset="0"/>
              </a:rPr>
              <a:t>Clean</a:t>
            </a:r>
          </a:p>
          <a:p>
            <a:pPr algn="ctr"/>
            <a:r>
              <a:rPr lang="en-US" sz="2800" dirty="0">
                <a:latin typeface="Marker Felt" panose="00000400000000000000" pitchFamily="2" charset="0"/>
              </a:rPr>
              <a:t>Architecture</a:t>
            </a:r>
          </a:p>
        </p:txBody>
      </p:sp>
      <p:sp>
        <p:nvSpPr>
          <p:cNvPr id="15" name="TextBox 14">
            <a:extLst>
              <a:ext uri="{FF2B5EF4-FFF2-40B4-BE49-F238E27FC236}">
                <a16:creationId xmlns:a16="http://schemas.microsoft.com/office/drawing/2014/main" id="{13CDF47C-451F-4EDB-8A70-7CEF3B8639AE}"/>
              </a:ext>
            </a:extLst>
          </p:cNvPr>
          <p:cNvSpPr txBox="1"/>
          <p:nvPr/>
        </p:nvSpPr>
        <p:spPr>
          <a:xfrm>
            <a:off x="4801307" y="5509048"/>
            <a:ext cx="1990225" cy="954107"/>
          </a:xfrm>
          <a:prstGeom prst="rect">
            <a:avLst/>
          </a:prstGeom>
          <a:noFill/>
        </p:spPr>
        <p:txBody>
          <a:bodyPr wrap="none" rtlCol="0">
            <a:spAutoFit/>
          </a:bodyPr>
          <a:lstStyle/>
          <a:p>
            <a:pPr algn="ctr"/>
            <a:r>
              <a:rPr lang="en-US" sz="2800" dirty="0">
                <a:latin typeface="Marker Felt" panose="00000400000000000000" pitchFamily="2" charset="0"/>
              </a:rPr>
              <a:t>Onion</a:t>
            </a:r>
          </a:p>
          <a:p>
            <a:pPr algn="ctr"/>
            <a:r>
              <a:rPr lang="en-US" sz="2800" dirty="0">
                <a:latin typeface="Marker Felt" panose="00000400000000000000" pitchFamily="2" charset="0"/>
              </a:rPr>
              <a:t>Architecture</a:t>
            </a:r>
          </a:p>
        </p:txBody>
      </p:sp>
      <p:pic>
        <p:nvPicPr>
          <p:cNvPr id="17" name="Picture 16">
            <a:extLst>
              <a:ext uri="{FF2B5EF4-FFF2-40B4-BE49-F238E27FC236}">
                <a16:creationId xmlns:a16="http://schemas.microsoft.com/office/drawing/2014/main" id="{392BFD8E-B561-4F6A-ABEE-6FA945438A89}"/>
              </a:ext>
            </a:extLst>
          </p:cNvPr>
          <p:cNvPicPr>
            <a:picLocks noChangeAspect="1"/>
          </p:cNvPicPr>
          <p:nvPr/>
        </p:nvPicPr>
        <p:blipFill>
          <a:blip r:embed="rId6"/>
          <a:stretch>
            <a:fillRect/>
          </a:stretch>
        </p:blipFill>
        <p:spPr>
          <a:xfrm>
            <a:off x="4425264" y="2496820"/>
            <a:ext cx="2889265" cy="2895361"/>
          </a:xfrm>
          <a:prstGeom prst="rect">
            <a:avLst/>
          </a:prstGeom>
        </p:spPr>
      </p:pic>
    </p:spTree>
    <p:extLst>
      <p:ext uri="{BB962C8B-B14F-4D97-AF65-F5344CB8AC3E}">
        <p14:creationId xmlns:p14="http://schemas.microsoft.com/office/powerpoint/2010/main" val="1161648336"/>
      </p:ext>
    </p:extLst>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BB29-A482-4E7C-AD68-5D1D0B425B4A}"/>
              </a:ext>
            </a:extLst>
          </p:cNvPr>
          <p:cNvSpPr>
            <a:spLocks noGrp="1"/>
          </p:cNvSpPr>
          <p:nvPr>
            <p:ph type="title"/>
          </p:nvPr>
        </p:nvSpPr>
        <p:spPr/>
        <p:txBody>
          <a:bodyPr anchor="t"/>
          <a:lstStyle/>
          <a:p>
            <a:r>
              <a:rPr lang="en-US" dirty="0"/>
              <a:t>4. Add Tests</a:t>
            </a:r>
          </a:p>
        </p:txBody>
      </p:sp>
      <p:sp>
        <p:nvSpPr>
          <p:cNvPr id="3" name="Content Placeholder 2">
            <a:extLst>
              <a:ext uri="{FF2B5EF4-FFF2-40B4-BE49-F238E27FC236}">
                <a16:creationId xmlns:a16="http://schemas.microsoft.com/office/drawing/2014/main" id="{0D7E3C98-0537-49C2-A7D0-472BFA824290}"/>
              </a:ext>
            </a:extLst>
          </p:cNvPr>
          <p:cNvSpPr>
            <a:spLocks noGrp="1"/>
          </p:cNvSpPr>
          <p:nvPr>
            <p:ph idx="1"/>
          </p:nvPr>
        </p:nvSpPr>
        <p:spPr/>
        <p:txBody>
          <a:bodyPr/>
          <a:lstStyle/>
          <a:p>
            <a:r>
              <a:rPr lang="en-US" dirty="0"/>
              <a:t>Test Based on Acceptance</a:t>
            </a:r>
          </a:p>
          <a:p>
            <a:pPr lvl="1"/>
            <a:r>
              <a:rPr lang="en-US" dirty="0"/>
              <a:t>Know What is Acceptable and What Is Not</a:t>
            </a:r>
          </a:p>
          <a:p>
            <a:pPr lvl="1"/>
            <a:r>
              <a:rPr lang="en-US" dirty="0"/>
              <a:t>Ensure You Cover the Fringes</a:t>
            </a:r>
          </a:p>
          <a:p>
            <a:pPr lvl="1"/>
            <a:r>
              <a:rPr lang="en-US" dirty="0"/>
              <a:t>Consider White and Black Box Testing</a:t>
            </a:r>
          </a:p>
          <a:p>
            <a:r>
              <a:rPr lang="en-US" dirty="0"/>
              <a:t>Testing IS YOUR JOB (Even IF You Have a QA Department)</a:t>
            </a:r>
          </a:p>
          <a:p>
            <a:r>
              <a:rPr lang="en-US" dirty="0"/>
              <a:t>Focus on Behavior</a:t>
            </a:r>
          </a:p>
          <a:p>
            <a:r>
              <a:rPr lang="en-US" dirty="0"/>
              <a:t>Be Sensible About Code Coverage</a:t>
            </a:r>
          </a:p>
        </p:txBody>
      </p:sp>
    </p:spTree>
    <p:extLst>
      <p:ext uri="{BB962C8B-B14F-4D97-AF65-F5344CB8AC3E}">
        <p14:creationId xmlns:p14="http://schemas.microsoft.com/office/powerpoint/2010/main" val="5384570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CE460-C0AC-458A-AB05-3CFB4BABA568}"/>
              </a:ext>
            </a:extLst>
          </p:cNvPr>
          <p:cNvSpPr>
            <a:spLocks noGrp="1"/>
          </p:cNvSpPr>
          <p:nvPr>
            <p:ph type="title"/>
          </p:nvPr>
        </p:nvSpPr>
        <p:spPr/>
        <p:txBody>
          <a:bodyPr/>
          <a:lstStyle/>
          <a:p>
            <a:r>
              <a:rPr lang="en-US" dirty="0"/>
              <a:t>Be Sensible About Code Coverage</a:t>
            </a:r>
          </a:p>
        </p:txBody>
      </p:sp>
      <p:sp>
        <p:nvSpPr>
          <p:cNvPr id="3" name="Content Placeholder 2">
            <a:extLst>
              <a:ext uri="{FF2B5EF4-FFF2-40B4-BE49-F238E27FC236}">
                <a16:creationId xmlns:a16="http://schemas.microsoft.com/office/drawing/2014/main" id="{0771B0F9-FC75-41C6-905D-30DE1CB95404}"/>
              </a:ext>
            </a:extLst>
          </p:cNvPr>
          <p:cNvSpPr>
            <a:spLocks noGrp="1"/>
          </p:cNvSpPr>
          <p:nvPr>
            <p:ph idx="1"/>
          </p:nvPr>
        </p:nvSpPr>
        <p:spPr/>
        <p:txBody>
          <a:bodyPr/>
          <a:lstStyle/>
          <a:p>
            <a:pPr marL="0" indent="0">
              <a:buNone/>
            </a:pPr>
            <a:r>
              <a:rPr lang="en-US" sz="3200" b="1" dirty="0"/>
              <a:t>100% Code Coverage Means</a:t>
            </a:r>
          </a:p>
          <a:p>
            <a:pPr marL="457200" indent="-457200">
              <a:buFont typeface="+mj-lt"/>
              <a:buAutoNum type="arabicPeriod"/>
            </a:pPr>
            <a:r>
              <a:rPr lang="en-US" dirty="0"/>
              <a:t>You just Wasted Time and Money</a:t>
            </a:r>
          </a:p>
          <a:p>
            <a:pPr marL="914400" lvl="1" indent="-457200">
              <a:buFont typeface="+mj-lt"/>
              <a:buAutoNum type="alphaLcParenR"/>
            </a:pPr>
            <a:r>
              <a:rPr lang="en-US" dirty="0"/>
              <a:t>You Tested Getters/Setters</a:t>
            </a:r>
          </a:p>
          <a:p>
            <a:pPr marL="914400" lvl="1" indent="-457200">
              <a:buFont typeface="+mj-lt"/>
              <a:buAutoNum type="alphaLcParenR"/>
            </a:pPr>
            <a:r>
              <a:rPr lang="en-US" dirty="0"/>
              <a:t>You Tested Exception Initialization</a:t>
            </a:r>
          </a:p>
          <a:p>
            <a:pPr marL="914400" lvl="1" indent="-457200">
              <a:buFont typeface="+mj-lt"/>
              <a:buAutoNum type="alphaLcParenR"/>
            </a:pPr>
            <a:r>
              <a:rPr lang="en-US" dirty="0"/>
              <a:t>You Probably Spent All Your Time on the “Happy Path”</a:t>
            </a:r>
          </a:p>
          <a:p>
            <a:pPr marL="457200" indent="-457200">
              <a:buFont typeface="+mj-lt"/>
              <a:buAutoNum type="arabicPeriod"/>
            </a:pPr>
            <a:r>
              <a:rPr lang="en-US" dirty="0"/>
              <a:t>You Spent More Time on Completion Than Acceptance</a:t>
            </a:r>
          </a:p>
        </p:txBody>
      </p:sp>
      <p:sp>
        <p:nvSpPr>
          <p:cNvPr id="4" name="Text Placeholder 3">
            <a:extLst>
              <a:ext uri="{FF2B5EF4-FFF2-40B4-BE49-F238E27FC236}">
                <a16:creationId xmlns:a16="http://schemas.microsoft.com/office/drawing/2014/main" id="{8E567C77-6D89-4DFC-809E-9322A6C24E47}"/>
              </a:ext>
            </a:extLst>
          </p:cNvPr>
          <p:cNvSpPr>
            <a:spLocks noGrp="1"/>
          </p:cNvSpPr>
          <p:nvPr>
            <p:ph type="body" sz="half" idx="2"/>
          </p:nvPr>
        </p:nvSpPr>
        <p:spPr/>
        <p:txBody>
          <a:bodyPr/>
          <a:lstStyle/>
          <a:p>
            <a:r>
              <a:rPr lang="en-US" dirty="0"/>
              <a:t>Use You Brain</a:t>
            </a:r>
          </a:p>
        </p:txBody>
      </p:sp>
    </p:spTree>
    <p:extLst>
      <p:ext uri="{BB962C8B-B14F-4D97-AF65-F5344CB8AC3E}">
        <p14:creationId xmlns:p14="http://schemas.microsoft.com/office/powerpoint/2010/main" val="40912114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BB29-A482-4E7C-AD68-5D1D0B425B4A}"/>
              </a:ext>
            </a:extLst>
          </p:cNvPr>
          <p:cNvSpPr>
            <a:spLocks noGrp="1"/>
          </p:cNvSpPr>
          <p:nvPr>
            <p:ph type="title"/>
          </p:nvPr>
        </p:nvSpPr>
        <p:spPr/>
        <p:txBody>
          <a:bodyPr anchor="t"/>
          <a:lstStyle/>
          <a:p>
            <a:r>
              <a:rPr lang="en-US" dirty="0"/>
              <a:t>5. Add Code</a:t>
            </a:r>
          </a:p>
        </p:txBody>
      </p:sp>
      <p:sp>
        <p:nvSpPr>
          <p:cNvPr id="3" name="Content Placeholder 2">
            <a:extLst>
              <a:ext uri="{FF2B5EF4-FFF2-40B4-BE49-F238E27FC236}">
                <a16:creationId xmlns:a16="http://schemas.microsoft.com/office/drawing/2014/main" id="{0D7E3C98-0537-49C2-A7D0-472BFA824290}"/>
              </a:ext>
            </a:extLst>
          </p:cNvPr>
          <p:cNvSpPr>
            <a:spLocks noGrp="1"/>
          </p:cNvSpPr>
          <p:nvPr>
            <p:ph idx="1"/>
          </p:nvPr>
        </p:nvSpPr>
        <p:spPr/>
        <p:txBody>
          <a:bodyPr/>
          <a:lstStyle/>
          <a:p>
            <a:r>
              <a:rPr lang="en-US" dirty="0"/>
              <a:t>Break Out Work</a:t>
            </a:r>
          </a:p>
          <a:p>
            <a:r>
              <a:rPr lang="en-US" dirty="0"/>
              <a:t>Focus on Priorities (Agility 101?)</a:t>
            </a:r>
          </a:p>
          <a:p>
            <a:r>
              <a:rPr lang="en-US" dirty="0"/>
              <a:t>Make sure Your Tests Pass</a:t>
            </a:r>
          </a:p>
        </p:txBody>
      </p:sp>
    </p:spTree>
    <p:extLst>
      <p:ext uri="{BB962C8B-B14F-4D97-AF65-F5344CB8AC3E}">
        <p14:creationId xmlns:p14="http://schemas.microsoft.com/office/powerpoint/2010/main" val="2822113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BB29-A482-4E7C-AD68-5D1D0B425B4A}"/>
              </a:ext>
            </a:extLst>
          </p:cNvPr>
          <p:cNvSpPr>
            <a:spLocks noGrp="1"/>
          </p:cNvSpPr>
          <p:nvPr>
            <p:ph type="title"/>
          </p:nvPr>
        </p:nvSpPr>
        <p:spPr/>
        <p:txBody>
          <a:bodyPr/>
          <a:lstStyle/>
          <a:p>
            <a:r>
              <a:rPr lang="en-US" dirty="0"/>
              <a:t>6. Refactor</a:t>
            </a:r>
          </a:p>
        </p:txBody>
      </p:sp>
      <p:sp>
        <p:nvSpPr>
          <p:cNvPr id="3" name="Content Placeholder 2">
            <a:extLst>
              <a:ext uri="{FF2B5EF4-FFF2-40B4-BE49-F238E27FC236}">
                <a16:creationId xmlns:a16="http://schemas.microsoft.com/office/drawing/2014/main" id="{0D7E3C98-0537-49C2-A7D0-472BFA824290}"/>
              </a:ext>
            </a:extLst>
          </p:cNvPr>
          <p:cNvSpPr>
            <a:spLocks noGrp="1"/>
          </p:cNvSpPr>
          <p:nvPr>
            <p:ph idx="1"/>
          </p:nvPr>
        </p:nvSpPr>
        <p:spPr/>
        <p:txBody>
          <a:bodyPr/>
          <a:lstStyle/>
          <a:p>
            <a:r>
              <a:rPr lang="en-US" dirty="0"/>
              <a:t>You do Refactor Everything Right?</a:t>
            </a:r>
          </a:p>
        </p:txBody>
      </p:sp>
    </p:spTree>
    <p:extLst>
      <p:ext uri="{BB962C8B-B14F-4D97-AF65-F5344CB8AC3E}">
        <p14:creationId xmlns:p14="http://schemas.microsoft.com/office/powerpoint/2010/main" val="28699106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BB29-A482-4E7C-AD68-5D1D0B425B4A}"/>
              </a:ext>
            </a:extLst>
          </p:cNvPr>
          <p:cNvSpPr>
            <a:spLocks noGrp="1"/>
          </p:cNvSpPr>
          <p:nvPr>
            <p:ph type="title"/>
          </p:nvPr>
        </p:nvSpPr>
        <p:spPr/>
        <p:txBody>
          <a:bodyPr/>
          <a:lstStyle/>
          <a:p>
            <a:r>
              <a:rPr lang="en-US" dirty="0"/>
              <a:t>7. Release</a:t>
            </a:r>
          </a:p>
        </p:txBody>
      </p:sp>
      <p:sp>
        <p:nvSpPr>
          <p:cNvPr id="3" name="Content Placeholder 2">
            <a:extLst>
              <a:ext uri="{FF2B5EF4-FFF2-40B4-BE49-F238E27FC236}">
                <a16:creationId xmlns:a16="http://schemas.microsoft.com/office/drawing/2014/main" id="{0D7E3C98-0537-49C2-A7D0-472BFA824290}"/>
              </a:ext>
            </a:extLst>
          </p:cNvPr>
          <p:cNvSpPr>
            <a:spLocks noGrp="1"/>
          </p:cNvSpPr>
          <p:nvPr>
            <p:ph idx="1"/>
          </p:nvPr>
        </p:nvSpPr>
        <p:spPr/>
        <p:txBody>
          <a:bodyPr/>
          <a:lstStyle/>
          <a:p>
            <a:r>
              <a:rPr lang="en-US" dirty="0"/>
              <a:t>Staggered – By Function</a:t>
            </a:r>
          </a:p>
          <a:p>
            <a:r>
              <a:rPr lang="en-US" dirty="0"/>
              <a:t>Big Bang – Switching User’s Over Completely</a:t>
            </a:r>
          </a:p>
        </p:txBody>
      </p:sp>
    </p:spTree>
    <p:extLst>
      <p:ext uri="{BB962C8B-B14F-4D97-AF65-F5344CB8AC3E}">
        <p14:creationId xmlns:p14="http://schemas.microsoft.com/office/powerpoint/2010/main" val="42630622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AB756-67E2-46F0-BFD3-1CCBF49DB9E8}"/>
              </a:ext>
            </a:extLst>
          </p:cNvPr>
          <p:cNvSpPr>
            <a:spLocks noGrp="1"/>
          </p:cNvSpPr>
          <p:nvPr>
            <p:ph type="title"/>
          </p:nvPr>
        </p:nvSpPr>
        <p:spPr/>
        <p:txBody>
          <a:bodyPr/>
          <a:lstStyle/>
          <a:p>
            <a:r>
              <a:rPr lang="en-US" dirty="0"/>
              <a:t>7. Release</a:t>
            </a:r>
          </a:p>
        </p:txBody>
      </p:sp>
      <p:sp>
        <p:nvSpPr>
          <p:cNvPr id="3" name="Text Placeholder 2">
            <a:extLst>
              <a:ext uri="{FF2B5EF4-FFF2-40B4-BE49-F238E27FC236}">
                <a16:creationId xmlns:a16="http://schemas.microsoft.com/office/drawing/2014/main" id="{5B407484-1EF0-4838-9D29-EA298906D86E}"/>
              </a:ext>
            </a:extLst>
          </p:cNvPr>
          <p:cNvSpPr>
            <a:spLocks noGrp="1"/>
          </p:cNvSpPr>
          <p:nvPr>
            <p:ph type="body" idx="1"/>
          </p:nvPr>
        </p:nvSpPr>
        <p:spPr/>
        <p:txBody>
          <a:bodyPr/>
          <a:lstStyle/>
          <a:p>
            <a:r>
              <a:rPr lang="en-US" dirty="0"/>
              <a:t>Staggered</a:t>
            </a:r>
          </a:p>
        </p:txBody>
      </p:sp>
      <p:sp>
        <p:nvSpPr>
          <p:cNvPr id="4" name="Content Placeholder 3">
            <a:extLst>
              <a:ext uri="{FF2B5EF4-FFF2-40B4-BE49-F238E27FC236}">
                <a16:creationId xmlns:a16="http://schemas.microsoft.com/office/drawing/2014/main" id="{B9584828-5ABB-4351-8AC2-B03C1C0D6B47}"/>
              </a:ext>
            </a:extLst>
          </p:cNvPr>
          <p:cNvSpPr>
            <a:spLocks noGrp="1"/>
          </p:cNvSpPr>
          <p:nvPr>
            <p:ph sz="half" idx="2"/>
          </p:nvPr>
        </p:nvSpPr>
        <p:spPr/>
        <p:txBody>
          <a:bodyPr/>
          <a:lstStyle/>
          <a:p>
            <a:r>
              <a:rPr lang="en-US" dirty="0"/>
              <a:t>Default to Staggered</a:t>
            </a:r>
          </a:p>
          <a:p>
            <a:pPr lvl="1"/>
            <a:r>
              <a:rPr lang="en-US" dirty="0"/>
              <a:t>Even if Release CANNOT be Incremental, Development SHOULD</a:t>
            </a:r>
          </a:p>
          <a:p>
            <a:endParaRPr lang="en-US" dirty="0"/>
          </a:p>
        </p:txBody>
      </p:sp>
      <p:sp>
        <p:nvSpPr>
          <p:cNvPr id="5" name="Text Placeholder 4">
            <a:extLst>
              <a:ext uri="{FF2B5EF4-FFF2-40B4-BE49-F238E27FC236}">
                <a16:creationId xmlns:a16="http://schemas.microsoft.com/office/drawing/2014/main" id="{2470D811-2817-48C2-9C75-8A2EBBA37819}"/>
              </a:ext>
            </a:extLst>
          </p:cNvPr>
          <p:cNvSpPr>
            <a:spLocks noGrp="1"/>
          </p:cNvSpPr>
          <p:nvPr>
            <p:ph type="body" sz="quarter" idx="3"/>
          </p:nvPr>
        </p:nvSpPr>
        <p:spPr/>
        <p:txBody>
          <a:bodyPr/>
          <a:lstStyle/>
          <a:p>
            <a:r>
              <a:rPr lang="en-US" dirty="0"/>
              <a:t>Big Bang</a:t>
            </a:r>
          </a:p>
        </p:txBody>
      </p:sp>
      <p:sp>
        <p:nvSpPr>
          <p:cNvPr id="6" name="Content Placeholder 5">
            <a:extLst>
              <a:ext uri="{FF2B5EF4-FFF2-40B4-BE49-F238E27FC236}">
                <a16:creationId xmlns:a16="http://schemas.microsoft.com/office/drawing/2014/main" id="{5848CDD3-591C-4728-86AA-2E51503D9C84}"/>
              </a:ext>
            </a:extLst>
          </p:cNvPr>
          <p:cNvSpPr>
            <a:spLocks noGrp="1"/>
          </p:cNvSpPr>
          <p:nvPr>
            <p:ph sz="quarter" idx="4"/>
          </p:nvPr>
        </p:nvSpPr>
        <p:spPr/>
        <p:txBody>
          <a:bodyPr/>
          <a:lstStyle/>
          <a:p>
            <a:r>
              <a:rPr lang="en-US" b="1" dirty="0">
                <a:solidFill>
                  <a:srgbClr val="00B050"/>
                </a:solidFill>
              </a:rPr>
              <a:t>When in Doubt, Consider Staggered</a:t>
            </a:r>
          </a:p>
          <a:p>
            <a:r>
              <a:rPr lang="en-US" dirty="0"/>
              <a:t>Low Overall Number of Functions</a:t>
            </a:r>
          </a:p>
          <a:p>
            <a:r>
              <a:rPr lang="en-US" dirty="0"/>
              <a:t>Functions Intertwined</a:t>
            </a:r>
          </a:p>
          <a:p>
            <a:r>
              <a:rPr lang="en-US" dirty="0"/>
              <a:t>Heavy Database Refactoring Requires A Single Move</a:t>
            </a:r>
          </a:p>
          <a:p>
            <a:r>
              <a:rPr lang="en-US" dirty="0"/>
              <a:t>Heavy Retraining</a:t>
            </a:r>
          </a:p>
        </p:txBody>
      </p:sp>
    </p:spTree>
    <p:extLst>
      <p:ext uri="{BB962C8B-B14F-4D97-AF65-F5344CB8AC3E}">
        <p14:creationId xmlns:p14="http://schemas.microsoft.com/office/powerpoint/2010/main" val="141539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45489-E084-4AFA-9B27-9CCB4E9CFF45}"/>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111D913B-9E5A-4DD4-8536-7C2C83E17057}"/>
              </a:ext>
            </a:extLst>
          </p:cNvPr>
          <p:cNvSpPr>
            <a:spLocks noGrp="1"/>
          </p:cNvSpPr>
          <p:nvPr>
            <p:ph type="body" idx="1"/>
          </p:nvPr>
        </p:nvSpPr>
        <p:spPr/>
        <p:txBody>
          <a:bodyPr/>
          <a:lstStyle/>
          <a:p>
            <a:r>
              <a:rPr lang="en-US" dirty="0"/>
              <a:t>Legacy Modernization and Refactoring</a:t>
            </a:r>
            <a:br>
              <a:rPr lang="en-US" dirty="0"/>
            </a:br>
            <a:r>
              <a:rPr lang="en-US" dirty="0"/>
              <a:t>(Rebuild or Refactor)</a:t>
            </a:r>
          </a:p>
        </p:txBody>
      </p:sp>
    </p:spTree>
    <p:extLst>
      <p:ext uri="{BB962C8B-B14F-4D97-AF65-F5344CB8AC3E}">
        <p14:creationId xmlns:p14="http://schemas.microsoft.com/office/powerpoint/2010/main" val="2408377846"/>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507EB-E913-4B50-B25A-4847683B4541}"/>
              </a:ext>
            </a:extLst>
          </p:cNvPr>
          <p:cNvSpPr>
            <a:spLocks noGrp="1"/>
          </p:cNvSpPr>
          <p:nvPr>
            <p:ph type="title"/>
          </p:nvPr>
        </p:nvSpPr>
        <p:spPr/>
        <p:txBody>
          <a:bodyPr/>
          <a:lstStyle/>
          <a:p>
            <a:r>
              <a:rPr lang="en-US" dirty="0"/>
              <a:t>Who Am I?</a:t>
            </a:r>
          </a:p>
        </p:txBody>
      </p:sp>
      <p:pic>
        <p:nvPicPr>
          <p:cNvPr id="4" name="Picture 3">
            <a:extLst>
              <a:ext uri="{FF2B5EF4-FFF2-40B4-BE49-F238E27FC236}">
                <a16:creationId xmlns:a16="http://schemas.microsoft.com/office/drawing/2014/main" id="{AC10BF02-A16B-46D3-8C81-58F8D15FF749}"/>
              </a:ext>
            </a:extLst>
          </p:cNvPr>
          <p:cNvPicPr>
            <a:picLocks noChangeAspect="1"/>
          </p:cNvPicPr>
          <p:nvPr/>
        </p:nvPicPr>
        <p:blipFill>
          <a:blip r:embed="rId3">
            <a:lum bright="70000" contrast="-70000"/>
          </a:blip>
          <a:stretch>
            <a:fillRect/>
          </a:stretch>
        </p:blipFill>
        <p:spPr>
          <a:xfrm>
            <a:off x="2995613" y="2159238"/>
            <a:ext cx="1904762" cy="1904762"/>
          </a:xfrm>
          <a:prstGeom prst="rect">
            <a:avLst/>
          </a:prstGeom>
        </p:spPr>
      </p:pic>
      <p:pic>
        <p:nvPicPr>
          <p:cNvPr id="6" name="Picture 5">
            <a:extLst>
              <a:ext uri="{FF2B5EF4-FFF2-40B4-BE49-F238E27FC236}">
                <a16:creationId xmlns:a16="http://schemas.microsoft.com/office/drawing/2014/main" id="{9FACF053-903D-4EA0-B337-3C66FCD382BB}"/>
              </a:ext>
            </a:extLst>
          </p:cNvPr>
          <p:cNvPicPr>
            <a:picLocks noChangeAspect="1"/>
          </p:cNvPicPr>
          <p:nvPr/>
        </p:nvPicPr>
        <p:blipFill>
          <a:blip r:embed="rId4"/>
          <a:stretch>
            <a:fillRect/>
          </a:stretch>
        </p:blipFill>
        <p:spPr>
          <a:xfrm>
            <a:off x="6192837" y="2025769"/>
            <a:ext cx="3857625" cy="1905000"/>
          </a:xfrm>
          <a:prstGeom prst="rect">
            <a:avLst/>
          </a:prstGeom>
        </p:spPr>
      </p:pic>
      <p:sp>
        <p:nvSpPr>
          <p:cNvPr id="7" name="Arrow: Right 6">
            <a:extLst>
              <a:ext uri="{FF2B5EF4-FFF2-40B4-BE49-F238E27FC236}">
                <a16:creationId xmlns:a16="http://schemas.microsoft.com/office/drawing/2014/main" id="{A65B1254-2D1D-4CB2-BB7F-4F72541C6676}"/>
              </a:ext>
            </a:extLst>
          </p:cNvPr>
          <p:cNvSpPr/>
          <p:nvPr/>
        </p:nvSpPr>
        <p:spPr>
          <a:xfrm>
            <a:off x="5060950" y="2654300"/>
            <a:ext cx="1238250" cy="793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458F7FA-FA84-40EE-88B5-29B6003D1C41}"/>
              </a:ext>
            </a:extLst>
          </p:cNvPr>
          <p:cNvPicPr>
            <a:picLocks noChangeAspect="1"/>
          </p:cNvPicPr>
          <p:nvPr/>
        </p:nvPicPr>
        <p:blipFill>
          <a:blip r:embed="rId5"/>
          <a:stretch>
            <a:fillRect/>
          </a:stretch>
        </p:blipFill>
        <p:spPr>
          <a:xfrm>
            <a:off x="3112752" y="3930769"/>
            <a:ext cx="1670484" cy="1252863"/>
          </a:xfrm>
          <a:prstGeom prst="rect">
            <a:avLst/>
          </a:prstGeom>
        </p:spPr>
      </p:pic>
      <p:pic>
        <p:nvPicPr>
          <p:cNvPr id="12" name="Picture 11">
            <a:extLst>
              <a:ext uri="{FF2B5EF4-FFF2-40B4-BE49-F238E27FC236}">
                <a16:creationId xmlns:a16="http://schemas.microsoft.com/office/drawing/2014/main" id="{831DEB5C-44F7-4BB4-ADF1-98899775778F}"/>
              </a:ext>
            </a:extLst>
          </p:cNvPr>
          <p:cNvPicPr>
            <a:picLocks noChangeAspect="1"/>
          </p:cNvPicPr>
          <p:nvPr/>
        </p:nvPicPr>
        <p:blipFill>
          <a:blip r:embed="rId6">
            <a:lum bright="70000" contrast="-70000"/>
          </a:blip>
          <a:stretch>
            <a:fillRect/>
          </a:stretch>
        </p:blipFill>
        <p:spPr>
          <a:xfrm>
            <a:off x="6878755" y="3780854"/>
            <a:ext cx="1914525" cy="1685925"/>
          </a:xfrm>
          <a:prstGeom prst="rect">
            <a:avLst/>
          </a:prstGeom>
        </p:spPr>
      </p:pic>
      <p:sp>
        <p:nvSpPr>
          <p:cNvPr id="13" name="Arrow: Right 12">
            <a:extLst>
              <a:ext uri="{FF2B5EF4-FFF2-40B4-BE49-F238E27FC236}">
                <a16:creationId xmlns:a16="http://schemas.microsoft.com/office/drawing/2014/main" id="{4E698DC1-A597-44BF-AF5A-EA5D2466CEC6}"/>
              </a:ext>
            </a:extLst>
          </p:cNvPr>
          <p:cNvSpPr/>
          <p:nvPr/>
        </p:nvSpPr>
        <p:spPr>
          <a:xfrm>
            <a:off x="5060950" y="4071263"/>
            <a:ext cx="1238250" cy="793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2037967"/>
      </p:ext>
    </p:extLst>
  </p:cSld>
  <p:clrMapOvr>
    <a:masterClrMapping/>
  </p:clrMapOvr>
  <p:transition spd="slow">
    <p:cov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FCA0D-D777-411E-B711-AFCB3FF63119}"/>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909AD576-0FFE-4234-94A1-5111AEC6CEC3}"/>
              </a:ext>
            </a:extLst>
          </p:cNvPr>
          <p:cNvSpPr>
            <a:spLocks noGrp="1"/>
          </p:cNvSpPr>
          <p:nvPr>
            <p:ph idx="1"/>
          </p:nvPr>
        </p:nvSpPr>
        <p:spPr/>
        <p:txBody>
          <a:bodyPr/>
          <a:lstStyle/>
          <a:p>
            <a:r>
              <a:rPr lang="en-US" dirty="0"/>
              <a:t>VB/Classic ASP to .NET</a:t>
            </a:r>
          </a:p>
          <a:p>
            <a:r>
              <a:rPr lang="en-US" dirty="0"/>
              <a:t>IBM Mainframe to Java</a:t>
            </a:r>
          </a:p>
          <a:p>
            <a:r>
              <a:rPr lang="en-US" dirty="0"/>
              <a:t>Modern .NET to .NET</a:t>
            </a:r>
          </a:p>
        </p:txBody>
      </p:sp>
    </p:spTree>
    <p:extLst>
      <p:ext uri="{BB962C8B-B14F-4D97-AF65-F5344CB8AC3E}">
        <p14:creationId xmlns:p14="http://schemas.microsoft.com/office/powerpoint/2010/main" val="9459608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1A21C-CF5F-4CD4-8212-8BD6D618B7E8}"/>
              </a:ext>
            </a:extLst>
          </p:cNvPr>
          <p:cNvSpPr>
            <a:spLocks noGrp="1"/>
          </p:cNvSpPr>
          <p:nvPr>
            <p:ph type="title"/>
          </p:nvPr>
        </p:nvSpPr>
        <p:spPr/>
        <p:txBody>
          <a:bodyPr/>
          <a:lstStyle/>
          <a:p>
            <a:r>
              <a:rPr lang="en-US" dirty="0"/>
              <a:t>VB/</a:t>
            </a:r>
            <a:r>
              <a:rPr lang="en-US" dirty="0" err="1"/>
              <a:t>ClassiC</a:t>
            </a:r>
            <a:r>
              <a:rPr lang="en-US" dirty="0"/>
              <a:t> ASP To .NET</a:t>
            </a:r>
          </a:p>
        </p:txBody>
      </p:sp>
      <p:sp>
        <p:nvSpPr>
          <p:cNvPr id="3" name="Content Placeholder 2">
            <a:extLst>
              <a:ext uri="{FF2B5EF4-FFF2-40B4-BE49-F238E27FC236}">
                <a16:creationId xmlns:a16="http://schemas.microsoft.com/office/drawing/2014/main" id="{6E45F459-FEFA-4999-A356-F3036235F26F}"/>
              </a:ext>
            </a:extLst>
          </p:cNvPr>
          <p:cNvSpPr>
            <a:spLocks noGrp="1"/>
          </p:cNvSpPr>
          <p:nvPr>
            <p:ph idx="1"/>
          </p:nvPr>
        </p:nvSpPr>
        <p:spPr/>
        <p:txBody>
          <a:bodyPr/>
          <a:lstStyle/>
          <a:p>
            <a:pPr marL="457200" indent="-457200">
              <a:buFont typeface="+mj-lt"/>
              <a:buAutoNum type="arabicPeriod"/>
            </a:pPr>
            <a:r>
              <a:rPr lang="en-US" b="1" dirty="0">
                <a:solidFill>
                  <a:srgbClr val="00B050"/>
                </a:solidFill>
              </a:rPr>
              <a:t>Use Tooling to Move Code (New Language/Platform, Old Paradigm)</a:t>
            </a:r>
            <a:br>
              <a:rPr lang="en-US" b="1" dirty="0">
                <a:solidFill>
                  <a:srgbClr val="00B050"/>
                </a:solidFill>
              </a:rPr>
            </a:br>
            <a:r>
              <a:rPr lang="en-US" b="1" dirty="0">
                <a:solidFill>
                  <a:srgbClr val="00B050"/>
                </a:solidFill>
              </a:rPr>
              <a:t>&gt; Handles about 80-85% of Code Base</a:t>
            </a:r>
          </a:p>
          <a:p>
            <a:pPr marL="457200" indent="-457200">
              <a:buFont typeface="+mj-lt"/>
              <a:buAutoNum type="arabicPeriod"/>
            </a:pPr>
            <a:r>
              <a:rPr lang="en-US" dirty="0"/>
              <a:t>Add Tests</a:t>
            </a:r>
          </a:p>
          <a:p>
            <a:pPr marL="457200" indent="-457200">
              <a:buFont typeface="+mj-lt"/>
              <a:buAutoNum type="arabicPeriod"/>
            </a:pPr>
            <a:r>
              <a:rPr lang="en-US" dirty="0"/>
              <a:t>Reorganize and Rebuild (additional 15-20% Requires Rebuild)</a:t>
            </a:r>
          </a:p>
          <a:p>
            <a:pPr marL="457200" indent="-457200">
              <a:buFont typeface="+mj-lt"/>
              <a:buAutoNum type="arabicPeriod"/>
            </a:pPr>
            <a:r>
              <a:rPr lang="en-US" dirty="0"/>
              <a:t>Refactor to Proper .NET Usage</a:t>
            </a:r>
          </a:p>
          <a:p>
            <a:pPr marL="457200" indent="-457200">
              <a:buFont typeface="+mj-lt"/>
              <a:buAutoNum type="arabicPeriod"/>
            </a:pPr>
            <a:r>
              <a:rPr lang="en-US" dirty="0"/>
              <a:t>Repeat Steps 2-4 Above Until Completely in .NET Paradigm</a:t>
            </a:r>
          </a:p>
          <a:p>
            <a:endParaRPr lang="en-US" dirty="0"/>
          </a:p>
        </p:txBody>
      </p:sp>
    </p:spTree>
    <p:extLst>
      <p:ext uri="{BB962C8B-B14F-4D97-AF65-F5344CB8AC3E}">
        <p14:creationId xmlns:p14="http://schemas.microsoft.com/office/powerpoint/2010/main" val="27461436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1A21C-CF5F-4CD4-8212-8BD6D618B7E8}"/>
              </a:ext>
            </a:extLst>
          </p:cNvPr>
          <p:cNvSpPr>
            <a:spLocks noGrp="1"/>
          </p:cNvSpPr>
          <p:nvPr>
            <p:ph type="title"/>
          </p:nvPr>
        </p:nvSpPr>
        <p:spPr/>
        <p:txBody>
          <a:bodyPr/>
          <a:lstStyle/>
          <a:p>
            <a:r>
              <a:rPr lang="en-US" dirty="0"/>
              <a:t>VB/Classic ASP To .NET</a:t>
            </a:r>
          </a:p>
        </p:txBody>
      </p:sp>
      <p:sp>
        <p:nvSpPr>
          <p:cNvPr id="3" name="Content Placeholder 2">
            <a:extLst>
              <a:ext uri="{FF2B5EF4-FFF2-40B4-BE49-F238E27FC236}">
                <a16:creationId xmlns:a16="http://schemas.microsoft.com/office/drawing/2014/main" id="{6E45F459-FEFA-4999-A356-F3036235F26F}"/>
              </a:ext>
            </a:extLst>
          </p:cNvPr>
          <p:cNvSpPr>
            <a:spLocks noGrp="1"/>
          </p:cNvSpPr>
          <p:nvPr>
            <p:ph idx="1"/>
          </p:nvPr>
        </p:nvSpPr>
        <p:spPr>
          <a:xfrm>
            <a:off x="1141413" y="2666999"/>
            <a:ext cx="9905998" cy="3581401"/>
          </a:xfrm>
        </p:spPr>
        <p:txBody>
          <a:bodyPr>
            <a:normAutofit fontScale="92500" lnSpcReduction="20000"/>
          </a:bodyPr>
          <a:lstStyle/>
          <a:p>
            <a:pPr marL="0" indent="0">
              <a:buNone/>
            </a:pPr>
            <a:r>
              <a:rPr lang="en-US" sz="2800" b="1" dirty="0"/>
              <a:t>Paradigm Shift?</a:t>
            </a:r>
          </a:p>
          <a:p>
            <a:r>
              <a:rPr lang="en-US" dirty="0"/>
              <a:t>Classic VB Is COM Based, Not OO</a:t>
            </a:r>
          </a:p>
          <a:p>
            <a:pPr lvl="1"/>
            <a:r>
              <a:rPr lang="en-US" dirty="0"/>
              <a:t>Object Based, at Best</a:t>
            </a:r>
          </a:p>
          <a:p>
            <a:pPr lvl="1"/>
            <a:r>
              <a:rPr lang="en-US" dirty="0"/>
              <a:t>Requires Server (MTS?) To Run Properly with </a:t>
            </a:r>
          </a:p>
          <a:p>
            <a:pPr lvl="1"/>
            <a:r>
              <a:rPr lang="en-US" dirty="0"/>
              <a:t>More Custom Code Rather Than Frameworks</a:t>
            </a:r>
          </a:p>
          <a:p>
            <a:pPr lvl="1"/>
            <a:r>
              <a:rPr lang="en-US" dirty="0"/>
              <a:t>No Package Management (NuGet)</a:t>
            </a:r>
          </a:p>
          <a:p>
            <a:r>
              <a:rPr lang="en-US" dirty="0"/>
              <a:t>Classic ASP Is Interpreted, Not Compiled</a:t>
            </a:r>
          </a:p>
          <a:p>
            <a:pPr lvl="1"/>
            <a:r>
              <a:rPr lang="en-US" dirty="0"/>
              <a:t>Write Out Data, Instead of Binding</a:t>
            </a:r>
          </a:p>
          <a:p>
            <a:pPr lvl="1"/>
            <a:r>
              <a:rPr lang="en-US" dirty="0"/>
              <a:t>Not OO</a:t>
            </a:r>
          </a:p>
          <a:p>
            <a:pPr lvl="1"/>
            <a:r>
              <a:rPr lang="en-US" dirty="0"/>
              <a:t>Not Strongly Typed</a:t>
            </a:r>
          </a:p>
        </p:txBody>
      </p:sp>
    </p:spTree>
    <p:extLst>
      <p:ext uri="{BB962C8B-B14F-4D97-AF65-F5344CB8AC3E}">
        <p14:creationId xmlns:p14="http://schemas.microsoft.com/office/powerpoint/2010/main" val="3779027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50A4-22B4-4574-89C7-18CB874241C5}"/>
              </a:ext>
            </a:extLst>
          </p:cNvPr>
          <p:cNvSpPr>
            <a:spLocks noGrp="1"/>
          </p:cNvSpPr>
          <p:nvPr>
            <p:ph type="title"/>
          </p:nvPr>
        </p:nvSpPr>
        <p:spPr/>
        <p:txBody>
          <a:bodyPr/>
          <a:lstStyle/>
          <a:p>
            <a:r>
              <a:rPr lang="en-US" dirty="0"/>
              <a:t>IBM </a:t>
            </a:r>
            <a:r>
              <a:rPr lang="en-US" dirty="0" err="1"/>
              <a:t>MainFrame</a:t>
            </a:r>
            <a:r>
              <a:rPr lang="en-US" dirty="0"/>
              <a:t> to Java</a:t>
            </a:r>
          </a:p>
        </p:txBody>
      </p:sp>
      <p:sp>
        <p:nvSpPr>
          <p:cNvPr id="3" name="Content Placeholder 2">
            <a:extLst>
              <a:ext uri="{FF2B5EF4-FFF2-40B4-BE49-F238E27FC236}">
                <a16:creationId xmlns:a16="http://schemas.microsoft.com/office/drawing/2014/main" id="{8627D764-DF17-40D0-A541-4BDDD24BD770}"/>
              </a:ext>
            </a:extLst>
          </p:cNvPr>
          <p:cNvSpPr>
            <a:spLocks noGrp="1"/>
          </p:cNvSpPr>
          <p:nvPr>
            <p:ph idx="1"/>
          </p:nvPr>
        </p:nvSpPr>
        <p:spPr/>
        <p:txBody>
          <a:bodyPr/>
          <a:lstStyle/>
          <a:p>
            <a:r>
              <a:rPr lang="en-US" dirty="0"/>
              <a:t>Migrate - Options</a:t>
            </a:r>
          </a:p>
          <a:p>
            <a:pPr lvl="1"/>
            <a:r>
              <a:rPr lang="en-US" dirty="0"/>
              <a:t>Can Run Java On Mainframe</a:t>
            </a:r>
          </a:p>
          <a:p>
            <a:pPr lvl="1"/>
            <a:r>
              <a:rPr lang="en-US" dirty="0"/>
              <a:t>Can Migrate In Steps (Method Chosen)</a:t>
            </a:r>
          </a:p>
          <a:p>
            <a:r>
              <a:rPr lang="en-US" dirty="0"/>
              <a:t>Rebuild Functions From Scratch In New Language</a:t>
            </a:r>
          </a:p>
          <a:p>
            <a:r>
              <a:rPr lang="en-US" dirty="0"/>
              <a:t>Migrate In Steps</a:t>
            </a:r>
          </a:p>
          <a:p>
            <a:pPr lvl="1"/>
            <a:r>
              <a:rPr lang="en-US" dirty="0"/>
              <a:t>Migrate in Complete Functions/Function Areas</a:t>
            </a:r>
          </a:p>
        </p:txBody>
      </p:sp>
    </p:spTree>
    <p:extLst>
      <p:ext uri="{BB962C8B-B14F-4D97-AF65-F5344CB8AC3E}">
        <p14:creationId xmlns:p14="http://schemas.microsoft.com/office/powerpoint/2010/main" val="1284755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1A21C-CF5F-4CD4-8212-8BD6D618B7E8}"/>
              </a:ext>
            </a:extLst>
          </p:cNvPr>
          <p:cNvSpPr>
            <a:spLocks noGrp="1"/>
          </p:cNvSpPr>
          <p:nvPr>
            <p:ph type="title"/>
          </p:nvPr>
        </p:nvSpPr>
        <p:spPr/>
        <p:txBody>
          <a:bodyPr/>
          <a:lstStyle/>
          <a:p>
            <a:r>
              <a:rPr lang="en-US" dirty="0"/>
              <a:t>IBM </a:t>
            </a:r>
            <a:r>
              <a:rPr lang="en-US" dirty="0" err="1"/>
              <a:t>MainFrame</a:t>
            </a:r>
            <a:r>
              <a:rPr lang="en-US" dirty="0"/>
              <a:t> to Java</a:t>
            </a:r>
          </a:p>
        </p:txBody>
      </p:sp>
      <p:sp>
        <p:nvSpPr>
          <p:cNvPr id="4" name="Rectangle 3">
            <a:extLst>
              <a:ext uri="{FF2B5EF4-FFF2-40B4-BE49-F238E27FC236}">
                <a16:creationId xmlns:a16="http://schemas.microsoft.com/office/drawing/2014/main" id="{45830683-CA27-4C66-ACBE-04811E507B55}"/>
              </a:ext>
            </a:extLst>
          </p:cNvPr>
          <p:cNvSpPr/>
          <p:nvPr/>
        </p:nvSpPr>
        <p:spPr>
          <a:xfrm>
            <a:off x="1257300" y="2171700"/>
            <a:ext cx="4619625" cy="32861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6E95F9E9-A563-4287-84E9-C4C1E1060259}"/>
              </a:ext>
            </a:extLst>
          </p:cNvPr>
          <p:cNvSpPr/>
          <p:nvPr/>
        </p:nvSpPr>
        <p:spPr>
          <a:xfrm>
            <a:off x="2019300" y="5657850"/>
            <a:ext cx="3181350" cy="990601"/>
          </a:xfrm>
          <a:prstGeom prst="flowChartMagneticDisk">
            <a:avLst/>
          </a:prstGeom>
          <a:solidFill>
            <a:srgbClr val="7030A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E5FA1C-1C90-4418-8441-53882763424C}"/>
              </a:ext>
            </a:extLst>
          </p:cNvPr>
          <p:cNvSpPr/>
          <p:nvPr/>
        </p:nvSpPr>
        <p:spPr>
          <a:xfrm>
            <a:off x="6703216" y="5076824"/>
            <a:ext cx="4619625" cy="38099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34CBC76B-A2A7-4934-9057-2DF8E7FAC40C}"/>
              </a:ext>
            </a:extLst>
          </p:cNvPr>
          <p:cNvSpPr/>
          <p:nvPr/>
        </p:nvSpPr>
        <p:spPr>
          <a:xfrm>
            <a:off x="7505700" y="5657850"/>
            <a:ext cx="3181350" cy="990601"/>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D9EAD04-EF59-4AEB-B243-850E36F47932}"/>
              </a:ext>
            </a:extLst>
          </p:cNvPr>
          <p:cNvSpPr/>
          <p:nvPr/>
        </p:nvSpPr>
        <p:spPr>
          <a:xfrm>
            <a:off x="6700831" y="2220222"/>
            <a:ext cx="2260904" cy="119062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39CB818-6B9C-469D-9956-A16B04CB8BA0}"/>
              </a:ext>
            </a:extLst>
          </p:cNvPr>
          <p:cNvSpPr/>
          <p:nvPr/>
        </p:nvSpPr>
        <p:spPr>
          <a:xfrm>
            <a:off x="6700831" y="4086226"/>
            <a:ext cx="4619625" cy="904873"/>
          </a:xfrm>
          <a:prstGeom prst="rect">
            <a:avLst/>
          </a:prstGeom>
          <a:solidFill>
            <a:srgbClr val="575E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407C0AA-CF61-4A42-BAEB-7637AC79234B}"/>
              </a:ext>
            </a:extLst>
          </p:cNvPr>
          <p:cNvPicPr>
            <a:picLocks noChangeAspect="1"/>
          </p:cNvPicPr>
          <p:nvPr/>
        </p:nvPicPr>
        <p:blipFill>
          <a:blip r:embed="rId3"/>
          <a:stretch>
            <a:fillRect/>
          </a:stretch>
        </p:blipFill>
        <p:spPr>
          <a:xfrm>
            <a:off x="3448049" y="1300162"/>
            <a:ext cx="771525" cy="771525"/>
          </a:xfrm>
          <a:prstGeom prst="rect">
            <a:avLst/>
          </a:prstGeom>
        </p:spPr>
      </p:pic>
      <p:pic>
        <p:nvPicPr>
          <p:cNvPr id="12" name="Picture 11">
            <a:extLst>
              <a:ext uri="{FF2B5EF4-FFF2-40B4-BE49-F238E27FC236}">
                <a16:creationId xmlns:a16="http://schemas.microsoft.com/office/drawing/2014/main" id="{BB4DBD0F-800D-458D-8340-059F489D4108}"/>
              </a:ext>
            </a:extLst>
          </p:cNvPr>
          <p:cNvPicPr>
            <a:picLocks noChangeAspect="1"/>
          </p:cNvPicPr>
          <p:nvPr/>
        </p:nvPicPr>
        <p:blipFill>
          <a:blip r:embed="rId4"/>
          <a:stretch>
            <a:fillRect/>
          </a:stretch>
        </p:blipFill>
        <p:spPr>
          <a:xfrm>
            <a:off x="2530621" y="1300162"/>
            <a:ext cx="641999" cy="751276"/>
          </a:xfrm>
          <a:prstGeom prst="rect">
            <a:avLst/>
          </a:prstGeom>
        </p:spPr>
      </p:pic>
      <p:pic>
        <p:nvPicPr>
          <p:cNvPr id="13" name="Picture 12">
            <a:extLst>
              <a:ext uri="{FF2B5EF4-FFF2-40B4-BE49-F238E27FC236}">
                <a16:creationId xmlns:a16="http://schemas.microsoft.com/office/drawing/2014/main" id="{BBD84483-EB35-471B-B87F-11CF271D33CA}"/>
              </a:ext>
            </a:extLst>
          </p:cNvPr>
          <p:cNvPicPr>
            <a:picLocks noChangeAspect="1"/>
          </p:cNvPicPr>
          <p:nvPr/>
        </p:nvPicPr>
        <p:blipFill>
          <a:blip r:embed="rId5"/>
          <a:stretch>
            <a:fillRect/>
          </a:stretch>
        </p:blipFill>
        <p:spPr>
          <a:xfrm>
            <a:off x="7177380" y="3583192"/>
            <a:ext cx="328320" cy="348840"/>
          </a:xfrm>
          <a:prstGeom prst="rect">
            <a:avLst/>
          </a:prstGeom>
        </p:spPr>
      </p:pic>
      <p:pic>
        <p:nvPicPr>
          <p:cNvPr id="14" name="Picture 13">
            <a:extLst>
              <a:ext uri="{FF2B5EF4-FFF2-40B4-BE49-F238E27FC236}">
                <a16:creationId xmlns:a16="http://schemas.microsoft.com/office/drawing/2014/main" id="{AA7E2165-FE6A-4C45-8BC0-87BED8117AF4}"/>
              </a:ext>
            </a:extLst>
          </p:cNvPr>
          <p:cNvPicPr>
            <a:picLocks noChangeAspect="1"/>
          </p:cNvPicPr>
          <p:nvPr/>
        </p:nvPicPr>
        <p:blipFill>
          <a:blip r:embed="rId5"/>
          <a:stretch>
            <a:fillRect/>
          </a:stretch>
        </p:blipFill>
        <p:spPr>
          <a:xfrm>
            <a:off x="7863180" y="3583192"/>
            <a:ext cx="328320" cy="348840"/>
          </a:xfrm>
          <a:prstGeom prst="rect">
            <a:avLst/>
          </a:prstGeom>
        </p:spPr>
      </p:pic>
      <p:pic>
        <p:nvPicPr>
          <p:cNvPr id="15" name="Picture 14">
            <a:extLst>
              <a:ext uri="{FF2B5EF4-FFF2-40B4-BE49-F238E27FC236}">
                <a16:creationId xmlns:a16="http://schemas.microsoft.com/office/drawing/2014/main" id="{2B445EE7-979A-4D2E-B246-4A5B8070A29B}"/>
              </a:ext>
            </a:extLst>
          </p:cNvPr>
          <p:cNvPicPr>
            <a:picLocks noChangeAspect="1"/>
          </p:cNvPicPr>
          <p:nvPr/>
        </p:nvPicPr>
        <p:blipFill>
          <a:blip r:embed="rId5"/>
          <a:stretch>
            <a:fillRect/>
          </a:stretch>
        </p:blipFill>
        <p:spPr>
          <a:xfrm>
            <a:off x="8548980" y="3583192"/>
            <a:ext cx="328320" cy="348840"/>
          </a:xfrm>
          <a:prstGeom prst="rect">
            <a:avLst/>
          </a:prstGeom>
        </p:spPr>
      </p:pic>
      <p:pic>
        <p:nvPicPr>
          <p:cNvPr id="16" name="Picture 15">
            <a:extLst>
              <a:ext uri="{FF2B5EF4-FFF2-40B4-BE49-F238E27FC236}">
                <a16:creationId xmlns:a16="http://schemas.microsoft.com/office/drawing/2014/main" id="{D077B966-1A8D-405D-85F3-D283358B954F}"/>
              </a:ext>
            </a:extLst>
          </p:cNvPr>
          <p:cNvPicPr>
            <a:picLocks noChangeAspect="1"/>
          </p:cNvPicPr>
          <p:nvPr/>
        </p:nvPicPr>
        <p:blipFill>
          <a:blip r:embed="rId5"/>
          <a:stretch>
            <a:fillRect/>
          </a:stretch>
        </p:blipFill>
        <p:spPr>
          <a:xfrm>
            <a:off x="9234780" y="3583192"/>
            <a:ext cx="328320" cy="348840"/>
          </a:xfrm>
          <a:prstGeom prst="rect">
            <a:avLst/>
          </a:prstGeom>
        </p:spPr>
      </p:pic>
      <p:pic>
        <p:nvPicPr>
          <p:cNvPr id="17" name="Picture 16">
            <a:extLst>
              <a:ext uri="{FF2B5EF4-FFF2-40B4-BE49-F238E27FC236}">
                <a16:creationId xmlns:a16="http://schemas.microsoft.com/office/drawing/2014/main" id="{92252DBB-A50E-4EA9-ADEA-467B6C6BCE47}"/>
              </a:ext>
            </a:extLst>
          </p:cNvPr>
          <p:cNvPicPr>
            <a:picLocks noChangeAspect="1"/>
          </p:cNvPicPr>
          <p:nvPr/>
        </p:nvPicPr>
        <p:blipFill>
          <a:blip r:embed="rId5"/>
          <a:stretch>
            <a:fillRect/>
          </a:stretch>
        </p:blipFill>
        <p:spPr>
          <a:xfrm>
            <a:off x="9920580" y="3583192"/>
            <a:ext cx="328320" cy="348840"/>
          </a:xfrm>
          <a:prstGeom prst="rect">
            <a:avLst/>
          </a:prstGeom>
        </p:spPr>
      </p:pic>
      <p:pic>
        <p:nvPicPr>
          <p:cNvPr id="19" name="Picture 18">
            <a:extLst>
              <a:ext uri="{FF2B5EF4-FFF2-40B4-BE49-F238E27FC236}">
                <a16:creationId xmlns:a16="http://schemas.microsoft.com/office/drawing/2014/main" id="{8F281374-78F4-4E54-9E7F-98D3C45CDA9E}"/>
              </a:ext>
            </a:extLst>
          </p:cNvPr>
          <p:cNvPicPr>
            <a:picLocks noChangeAspect="1"/>
          </p:cNvPicPr>
          <p:nvPr/>
        </p:nvPicPr>
        <p:blipFill>
          <a:blip r:embed="rId5"/>
          <a:stretch>
            <a:fillRect/>
          </a:stretch>
        </p:blipFill>
        <p:spPr>
          <a:xfrm>
            <a:off x="10606380" y="3583192"/>
            <a:ext cx="328320" cy="348840"/>
          </a:xfrm>
          <a:prstGeom prst="rect">
            <a:avLst/>
          </a:prstGeom>
        </p:spPr>
      </p:pic>
      <p:sp>
        <p:nvSpPr>
          <p:cNvPr id="20" name="Rectangle 19">
            <a:extLst>
              <a:ext uri="{FF2B5EF4-FFF2-40B4-BE49-F238E27FC236}">
                <a16:creationId xmlns:a16="http://schemas.microsoft.com/office/drawing/2014/main" id="{6711248F-C55D-4FAA-901E-D6548EE6EEB2}"/>
              </a:ext>
            </a:extLst>
          </p:cNvPr>
          <p:cNvSpPr/>
          <p:nvPr/>
        </p:nvSpPr>
        <p:spPr>
          <a:xfrm>
            <a:off x="1581150" y="2409825"/>
            <a:ext cx="714375" cy="2752725"/>
          </a:xfrm>
          <a:prstGeom prst="rect">
            <a:avLst/>
          </a:prstGeom>
          <a:solidFill>
            <a:srgbClr val="81A2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41D0A6D-2191-4245-BEE0-41EFB54EC768}"/>
              </a:ext>
            </a:extLst>
          </p:cNvPr>
          <p:cNvSpPr/>
          <p:nvPr/>
        </p:nvSpPr>
        <p:spPr>
          <a:xfrm>
            <a:off x="2663560" y="2409825"/>
            <a:ext cx="714375" cy="2752725"/>
          </a:xfrm>
          <a:prstGeom prst="rect">
            <a:avLst/>
          </a:prstGeom>
          <a:solidFill>
            <a:srgbClr val="81A2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294631A-1BFD-4A52-A0AC-94A75F05E2F6}"/>
              </a:ext>
            </a:extLst>
          </p:cNvPr>
          <p:cNvSpPr/>
          <p:nvPr/>
        </p:nvSpPr>
        <p:spPr>
          <a:xfrm>
            <a:off x="3745970" y="2409825"/>
            <a:ext cx="714375" cy="2752725"/>
          </a:xfrm>
          <a:prstGeom prst="rect">
            <a:avLst/>
          </a:prstGeom>
          <a:solidFill>
            <a:srgbClr val="81A2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6916A7D-1E31-40F9-BC89-D2CF076F7B0B}"/>
              </a:ext>
            </a:extLst>
          </p:cNvPr>
          <p:cNvSpPr/>
          <p:nvPr/>
        </p:nvSpPr>
        <p:spPr>
          <a:xfrm>
            <a:off x="4828380" y="2409825"/>
            <a:ext cx="714375" cy="2752725"/>
          </a:xfrm>
          <a:prstGeom prst="rect">
            <a:avLst/>
          </a:prstGeom>
          <a:solidFill>
            <a:srgbClr val="81A2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937CEC36-897B-4B67-81C1-4F190EABFC52}"/>
              </a:ext>
            </a:extLst>
          </p:cNvPr>
          <p:cNvPicPr>
            <a:picLocks noChangeAspect="1"/>
          </p:cNvPicPr>
          <p:nvPr/>
        </p:nvPicPr>
        <p:blipFill>
          <a:blip r:embed="rId4"/>
          <a:stretch>
            <a:fillRect/>
          </a:stretch>
        </p:blipFill>
        <p:spPr>
          <a:xfrm>
            <a:off x="6953217" y="1321005"/>
            <a:ext cx="641999" cy="751276"/>
          </a:xfrm>
          <a:prstGeom prst="rect">
            <a:avLst/>
          </a:prstGeom>
        </p:spPr>
      </p:pic>
      <p:pic>
        <p:nvPicPr>
          <p:cNvPr id="25" name="Picture 24">
            <a:extLst>
              <a:ext uri="{FF2B5EF4-FFF2-40B4-BE49-F238E27FC236}">
                <a16:creationId xmlns:a16="http://schemas.microsoft.com/office/drawing/2014/main" id="{1945113D-28E2-4B47-BC6D-3A035B17883C}"/>
              </a:ext>
            </a:extLst>
          </p:cNvPr>
          <p:cNvPicPr>
            <a:picLocks noChangeAspect="1"/>
          </p:cNvPicPr>
          <p:nvPr/>
        </p:nvPicPr>
        <p:blipFill>
          <a:blip r:embed="rId6"/>
          <a:stretch>
            <a:fillRect/>
          </a:stretch>
        </p:blipFill>
        <p:spPr>
          <a:xfrm>
            <a:off x="7839221" y="1346842"/>
            <a:ext cx="709759" cy="635309"/>
          </a:xfrm>
          <a:prstGeom prst="rect">
            <a:avLst/>
          </a:prstGeom>
        </p:spPr>
      </p:pic>
      <p:sp>
        <p:nvSpPr>
          <p:cNvPr id="26" name="Rectangle 25">
            <a:extLst>
              <a:ext uri="{FF2B5EF4-FFF2-40B4-BE49-F238E27FC236}">
                <a16:creationId xmlns:a16="http://schemas.microsoft.com/office/drawing/2014/main" id="{08BCDDCE-9971-418D-9512-DA8B442E657E}"/>
              </a:ext>
            </a:extLst>
          </p:cNvPr>
          <p:cNvSpPr/>
          <p:nvPr/>
        </p:nvSpPr>
        <p:spPr>
          <a:xfrm>
            <a:off x="9059552" y="2223193"/>
            <a:ext cx="2260904" cy="119062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016C274-553F-4FE2-ADD0-ED2ABCD1E2AD}"/>
              </a:ext>
            </a:extLst>
          </p:cNvPr>
          <p:cNvPicPr>
            <a:picLocks noChangeAspect="1"/>
          </p:cNvPicPr>
          <p:nvPr/>
        </p:nvPicPr>
        <p:blipFill>
          <a:blip r:embed="rId4"/>
          <a:stretch>
            <a:fillRect/>
          </a:stretch>
        </p:blipFill>
        <p:spPr>
          <a:xfrm>
            <a:off x="9176835" y="1371904"/>
            <a:ext cx="641999" cy="751276"/>
          </a:xfrm>
          <a:prstGeom prst="rect">
            <a:avLst/>
          </a:prstGeom>
        </p:spPr>
      </p:pic>
      <p:pic>
        <p:nvPicPr>
          <p:cNvPr id="29" name="Picture 28">
            <a:extLst>
              <a:ext uri="{FF2B5EF4-FFF2-40B4-BE49-F238E27FC236}">
                <a16:creationId xmlns:a16="http://schemas.microsoft.com/office/drawing/2014/main" id="{0256D1F8-07DB-4CF8-AC21-292A4608FA83}"/>
              </a:ext>
            </a:extLst>
          </p:cNvPr>
          <p:cNvPicPr>
            <a:picLocks noChangeAspect="1"/>
          </p:cNvPicPr>
          <p:nvPr/>
        </p:nvPicPr>
        <p:blipFill>
          <a:blip r:embed="rId7"/>
          <a:stretch>
            <a:fillRect/>
          </a:stretch>
        </p:blipFill>
        <p:spPr>
          <a:xfrm>
            <a:off x="9959445" y="1408962"/>
            <a:ext cx="312649" cy="573189"/>
          </a:xfrm>
          <a:prstGeom prst="rect">
            <a:avLst/>
          </a:prstGeom>
        </p:spPr>
      </p:pic>
      <p:pic>
        <p:nvPicPr>
          <p:cNvPr id="30" name="Picture 29">
            <a:extLst>
              <a:ext uri="{FF2B5EF4-FFF2-40B4-BE49-F238E27FC236}">
                <a16:creationId xmlns:a16="http://schemas.microsoft.com/office/drawing/2014/main" id="{832E7525-1E6F-4F84-BACF-E5CB685767F8}"/>
              </a:ext>
            </a:extLst>
          </p:cNvPr>
          <p:cNvPicPr>
            <a:picLocks noChangeAspect="1"/>
          </p:cNvPicPr>
          <p:nvPr/>
        </p:nvPicPr>
        <p:blipFill>
          <a:blip r:embed="rId8"/>
          <a:stretch>
            <a:fillRect/>
          </a:stretch>
        </p:blipFill>
        <p:spPr>
          <a:xfrm>
            <a:off x="10551718" y="1466157"/>
            <a:ext cx="677160" cy="485640"/>
          </a:xfrm>
          <a:prstGeom prst="rect">
            <a:avLst/>
          </a:prstGeom>
        </p:spPr>
      </p:pic>
    </p:spTree>
    <p:extLst>
      <p:ext uri="{BB962C8B-B14F-4D97-AF65-F5344CB8AC3E}">
        <p14:creationId xmlns:p14="http://schemas.microsoft.com/office/powerpoint/2010/main" val="29633985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1A21C-CF5F-4CD4-8212-8BD6D618B7E8}"/>
              </a:ext>
            </a:extLst>
          </p:cNvPr>
          <p:cNvSpPr>
            <a:spLocks noGrp="1"/>
          </p:cNvSpPr>
          <p:nvPr>
            <p:ph type="title"/>
          </p:nvPr>
        </p:nvSpPr>
        <p:spPr/>
        <p:txBody>
          <a:bodyPr/>
          <a:lstStyle/>
          <a:p>
            <a:r>
              <a:rPr lang="en-US" dirty="0"/>
              <a:t>IBM </a:t>
            </a:r>
            <a:r>
              <a:rPr lang="en-US" dirty="0" err="1"/>
              <a:t>MainFrame</a:t>
            </a:r>
            <a:r>
              <a:rPr lang="en-US" dirty="0"/>
              <a:t> to Java</a:t>
            </a:r>
          </a:p>
        </p:txBody>
      </p:sp>
      <p:sp>
        <p:nvSpPr>
          <p:cNvPr id="4" name="Rectangle 3">
            <a:extLst>
              <a:ext uri="{FF2B5EF4-FFF2-40B4-BE49-F238E27FC236}">
                <a16:creationId xmlns:a16="http://schemas.microsoft.com/office/drawing/2014/main" id="{45830683-CA27-4C66-ACBE-04811E507B55}"/>
              </a:ext>
            </a:extLst>
          </p:cNvPr>
          <p:cNvSpPr/>
          <p:nvPr/>
        </p:nvSpPr>
        <p:spPr>
          <a:xfrm>
            <a:off x="1257300" y="2171700"/>
            <a:ext cx="4619625" cy="32861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a:extLst>
              <a:ext uri="{FF2B5EF4-FFF2-40B4-BE49-F238E27FC236}">
                <a16:creationId xmlns:a16="http://schemas.microsoft.com/office/drawing/2014/main" id="{6E95F9E9-A563-4287-84E9-C4C1E1060259}"/>
              </a:ext>
            </a:extLst>
          </p:cNvPr>
          <p:cNvSpPr/>
          <p:nvPr/>
        </p:nvSpPr>
        <p:spPr>
          <a:xfrm>
            <a:off x="2019300" y="5657850"/>
            <a:ext cx="3181350" cy="990601"/>
          </a:xfrm>
          <a:prstGeom prst="flowChartMagneticDisk">
            <a:avLst/>
          </a:prstGeom>
          <a:solidFill>
            <a:srgbClr val="7030A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E5FA1C-1C90-4418-8441-53882763424C}"/>
              </a:ext>
            </a:extLst>
          </p:cNvPr>
          <p:cNvSpPr/>
          <p:nvPr/>
        </p:nvSpPr>
        <p:spPr>
          <a:xfrm>
            <a:off x="6703216" y="5076824"/>
            <a:ext cx="4619625" cy="38099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34CBC76B-A2A7-4934-9057-2DF8E7FAC40C}"/>
              </a:ext>
            </a:extLst>
          </p:cNvPr>
          <p:cNvSpPr/>
          <p:nvPr/>
        </p:nvSpPr>
        <p:spPr>
          <a:xfrm>
            <a:off x="7505700" y="5657850"/>
            <a:ext cx="3181350" cy="990601"/>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D9EAD04-EF59-4AEB-B243-850E36F47932}"/>
              </a:ext>
            </a:extLst>
          </p:cNvPr>
          <p:cNvSpPr/>
          <p:nvPr/>
        </p:nvSpPr>
        <p:spPr>
          <a:xfrm>
            <a:off x="6700831" y="2220222"/>
            <a:ext cx="2260904" cy="119062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39CB818-6B9C-469D-9956-A16B04CB8BA0}"/>
              </a:ext>
            </a:extLst>
          </p:cNvPr>
          <p:cNvSpPr/>
          <p:nvPr/>
        </p:nvSpPr>
        <p:spPr>
          <a:xfrm>
            <a:off x="6700831" y="4086226"/>
            <a:ext cx="4619625" cy="904873"/>
          </a:xfrm>
          <a:prstGeom prst="rect">
            <a:avLst/>
          </a:prstGeom>
          <a:solidFill>
            <a:srgbClr val="575E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407C0AA-CF61-4A42-BAEB-7637AC79234B}"/>
              </a:ext>
            </a:extLst>
          </p:cNvPr>
          <p:cNvPicPr>
            <a:picLocks noChangeAspect="1"/>
          </p:cNvPicPr>
          <p:nvPr/>
        </p:nvPicPr>
        <p:blipFill>
          <a:blip r:embed="rId3"/>
          <a:stretch>
            <a:fillRect/>
          </a:stretch>
        </p:blipFill>
        <p:spPr>
          <a:xfrm>
            <a:off x="3448049" y="1300162"/>
            <a:ext cx="771525" cy="771525"/>
          </a:xfrm>
          <a:prstGeom prst="rect">
            <a:avLst/>
          </a:prstGeom>
        </p:spPr>
      </p:pic>
      <p:pic>
        <p:nvPicPr>
          <p:cNvPr id="12" name="Picture 11">
            <a:extLst>
              <a:ext uri="{FF2B5EF4-FFF2-40B4-BE49-F238E27FC236}">
                <a16:creationId xmlns:a16="http://schemas.microsoft.com/office/drawing/2014/main" id="{BB4DBD0F-800D-458D-8340-059F489D4108}"/>
              </a:ext>
            </a:extLst>
          </p:cNvPr>
          <p:cNvPicPr>
            <a:picLocks noChangeAspect="1"/>
          </p:cNvPicPr>
          <p:nvPr/>
        </p:nvPicPr>
        <p:blipFill>
          <a:blip r:embed="rId4"/>
          <a:stretch>
            <a:fillRect/>
          </a:stretch>
        </p:blipFill>
        <p:spPr>
          <a:xfrm>
            <a:off x="2530621" y="1300162"/>
            <a:ext cx="641999" cy="751276"/>
          </a:xfrm>
          <a:prstGeom prst="rect">
            <a:avLst/>
          </a:prstGeom>
        </p:spPr>
      </p:pic>
      <p:pic>
        <p:nvPicPr>
          <p:cNvPr id="13" name="Picture 12">
            <a:extLst>
              <a:ext uri="{FF2B5EF4-FFF2-40B4-BE49-F238E27FC236}">
                <a16:creationId xmlns:a16="http://schemas.microsoft.com/office/drawing/2014/main" id="{BBD84483-EB35-471B-B87F-11CF271D33CA}"/>
              </a:ext>
            </a:extLst>
          </p:cNvPr>
          <p:cNvPicPr>
            <a:picLocks noChangeAspect="1"/>
          </p:cNvPicPr>
          <p:nvPr/>
        </p:nvPicPr>
        <p:blipFill>
          <a:blip r:embed="rId5"/>
          <a:stretch>
            <a:fillRect/>
          </a:stretch>
        </p:blipFill>
        <p:spPr>
          <a:xfrm>
            <a:off x="7177380" y="3583192"/>
            <a:ext cx="328320" cy="348840"/>
          </a:xfrm>
          <a:prstGeom prst="rect">
            <a:avLst/>
          </a:prstGeom>
        </p:spPr>
      </p:pic>
      <p:pic>
        <p:nvPicPr>
          <p:cNvPr id="14" name="Picture 13">
            <a:extLst>
              <a:ext uri="{FF2B5EF4-FFF2-40B4-BE49-F238E27FC236}">
                <a16:creationId xmlns:a16="http://schemas.microsoft.com/office/drawing/2014/main" id="{AA7E2165-FE6A-4C45-8BC0-87BED8117AF4}"/>
              </a:ext>
            </a:extLst>
          </p:cNvPr>
          <p:cNvPicPr>
            <a:picLocks noChangeAspect="1"/>
          </p:cNvPicPr>
          <p:nvPr/>
        </p:nvPicPr>
        <p:blipFill>
          <a:blip r:embed="rId5"/>
          <a:stretch>
            <a:fillRect/>
          </a:stretch>
        </p:blipFill>
        <p:spPr>
          <a:xfrm>
            <a:off x="7863180" y="3583192"/>
            <a:ext cx="328320" cy="348840"/>
          </a:xfrm>
          <a:prstGeom prst="rect">
            <a:avLst/>
          </a:prstGeom>
        </p:spPr>
      </p:pic>
      <p:pic>
        <p:nvPicPr>
          <p:cNvPr id="15" name="Picture 14">
            <a:extLst>
              <a:ext uri="{FF2B5EF4-FFF2-40B4-BE49-F238E27FC236}">
                <a16:creationId xmlns:a16="http://schemas.microsoft.com/office/drawing/2014/main" id="{2B445EE7-979A-4D2E-B246-4A5B8070A29B}"/>
              </a:ext>
            </a:extLst>
          </p:cNvPr>
          <p:cNvPicPr>
            <a:picLocks noChangeAspect="1"/>
          </p:cNvPicPr>
          <p:nvPr/>
        </p:nvPicPr>
        <p:blipFill>
          <a:blip r:embed="rId5"/>
          <a:stretch>
            <a:fillRect/>
          </a:stretch>
        </p:blipFill>
        <p:spPr>
          <a:xfrm>
            <a:off x="8548980" y="3583192"/>
            <a:ext cx="328320" cy="348840"/>
          </a:xfrm>
          <a:prstGeom prst="rect">
            <a:avLst/>
          </a:prstGeom>
        </p:spPr>
      </p:pic>
      <p:pic>
        <p:nvPicPr>
          <p:cNvPr id="16" name="Picture 15">
            <a:extLst>
              <a:ext uri="{FF2B5EF4-FFF2-40B4-BE49-F238E27FC236}">
                <a16:creationId xmlns:a16="http://schemas.microsoft.com/office/drawing/2014/main" id="{D077B966-1A8D-405D-85F3-D283358B954F}"/>
              </a:ext>
            </a:extLst>
          </p:cNvPr>
          <p:cNvPicPr>
            <a:picLocks noChangeAspect="1"/>
          </p:cNvPicPr>
          <p:nvPr/>
        </p:nvPicPr>
        <p:blipFill>
          <a:blip r:embed="rId5"/>
          <a:stretch>
            <a:fillRect/>
          </a:stretch>
        </p:blipFill>
        <p:spPr>
          <a:xfrm>
            <a:off x="9234780" y="3583192"/>
            <a:ext cx="328320" cy="348840"/>
          </a:xfrm>
          <a:prstGeom prst="rect">
            <a:avLst/>
          </a:prstGeom>
        </p:spPr>
      </p:pic>
      <p:pic>
        <p:nvPicPr>
          <p:cNvPr id="17" name="Picture 16">
            <a:extLst>
              <a:ext uri="{FF2B5EF4-FFF2-40B4-BE49-F238E27FC236}">
                <a16:creationId xmlns:a16="http://schemas.microsoft.com/office/drawing/2014/main" id="{92252DBB-A50E-4EA9-ADEA-467B6C6BCE47}"/>
              </a:ext>
            </a:extLst>
          </p:cNvPr>
          <p:cNvPicPr>
            <a:picLocks noChangeAspect="1"/>
          </p:cNvPicPr>
          <p:nvPr/>
        </p:nvPicPr>
        <p:blipFill>
          <a:blip r:embed="rId5"/>
          <a:stretch>
            <a:fillRect/>
          </a:stretch>
        </p:blipFill>
        <p:spPr>
          <a:xfrm>
            <a:off x="9920580" y="3583192"/>
            <a:ext cx="328320" cy="348840"/>
          </a:xfrm>
          <a:prstGeom prst="rect">
            <a:avLst/>
          </a:prstGeom>
        </p:spPr>
      </p:pic>
      <p:pic>
        <p:nvPicPr>
          <p:cNvPr id="19" name="Picture 18">
            <a:extLst>
              <a:ext uri="{FF2B5EF4-FFF2-40B4-BE49-F238E27FC236}">
                <a16:creationId xmlns:a16="http://schemas.microsoft.com/office/drawing/2014/main" id="{8F281374-78F4-4E54-9E7F-98D3C45CDA9E}"/>
              </a:ext>
            </a:extLst>
          </p:cNvPr>
          <p:cNvPicPr>
            <a:picLocks noChangeAspect="1"/>
          </p:cNvPicPr>
          <p:nvPr/>
        </p:nvPicPr>
        <p:blipFill>
          <a:blip r:embed="rId5"/>
          <a:stretch>
            <a:fillRect/>
          </a:stretch>
        </p:blipFill>
        <p:spPr>
          <a:xfrm>
            <a:off x="10606380" y="3583192"/>
            <a:ext cx="328320" cy="348840"/>
          </a:xfrm>
          <a:prstGeom prst="rect">
            <a:avLst/>
          </a:prstGeom>
        </p:spPr>
      </p:pic>
      <p:sp>
        <p:nvSpPr>
          <p:cNvPr id="20" name="Rectangle 19">
            <a:extLst>
              <a:ext uri="{FF2B5EF4-FFF2-40B4-BE49-F238E27FC236}">
                <a16:creationId xmlns:a16="http://schemas.microsoft.com/office/drawing/2014/main" id="{6711248F-C55D-4FAA-901E-D6548EE6EEB2}"/>
              </a:ext>
            </a:extLst>
          </p:cNvPr>
          <p:cNvSpPr/>
          <p:nvPr/>
        </p:nvSpPr>
        <p:spPr>
          <a:xfrm>
            <a:off x="1581150" y="2409826"/>
            <a:ext cx="714375" cy="628650"/>
          </a:xfrm>
          <a:prstGeom prst="rect">
            <a:avLst/>
          </a:prstGeom>
          <a:solidFill>
            <a:srgbClr val="81A2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41D0A6D-2191-4245-BEE0-41EFB54EC768}"/>
              </a:ext>
            </a:extLst>
          </p:cNvPr>
          <p:cNvSpPr/>
          <p:nvPr/>
        </p:nvSpPr>
        <p:spPr>
          <a:xfrm>
            <a:off x="2663560" y="2409826"/>
            <a:ext cx="714375" cy="628650"/>
          </a:xfrm>
          <a:prstGeom prst="rect">
            <a:avLst/>
          </a:prstGeom>
          <a:solidFill>
            <a:srgbClr val="81A2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294631A-1BFD-4A52-A0AC-94A75F05E2F6}"/>
              </a:ext>
            </a:extLst>
          </p:cNvPr>
          <p:cNvSpPr/>
          <p:nvPr/>
        </p:nvSpPr>
        <p:spPr>
          <a:xfrm>
            <a:off x="3745970" y="2409826"/>
            <a:ext cx="714375" cy="628650"/>
          </a:xfrm>
          <a:prstGeom prst="rect">
            <a:avLst/>
          </a:prstGeom>
          <a:solidFill>
            <a:srgbClr val="81A2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6916A7D-1E31-40F9-BC89-D2CF076F7B0B}"/>
              </a:ext>
            </a:extLst>
          </p:cNvPr>
          <p:cNvSpPr/>
          <p:nvPr/>
        </p:nvSpPr>
        <p:spPr>
          <a:xfrm>
            <a:off x="4828380" y="2409826"/>
            <a:ext cx="714375" cy="628650"/>
          </a:xfrm>
          <a:prstGeom prst="rect">
            <a:avLst/>
          </a:prstGeom>
          <a:solidFill>
            <a:srgbClr val="81A2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937CEC36-897B-4B67-81C1-4F190EABFC52}"/>
              </a:ext>
            </a:extLst>
          </p:cNvPr>
          <p:cNvPicPr>
            <a:picLocks noChangeAspect="1"/>
          </p:cNvPicPr>
          <p:nvPr/>
        </p:nvPicPr>
        <p:blipFill>
          <a:blip r:embed="rId4"/>
          <a:stretch>
            <a:fillRect/>
          </a:stretch>
        </p:blipFill>
        <p:spPr>
          <a:xfrm>
            <a:off x="6953217" y="1321005"/>
            <a:ext cx="641999" cy="751276"/>
          </a:xfrm>
          <a:prstGeom prst="rect">
            <a:avLst/>
          </a:prstGeom>
        </p:spPr>
      </p:pic>
      <p:pic>
        <p:nvPicPr>
          <p:cNvPr id="25" name="Picture 24">
            <a:extLst>
              <a:ext uri="{FF2B5EF4-FFF2-40B4-BE49-F238E27FC236}">
                <a16:creationId xmlns:a16="http://schemas.microsoft.com/office/drawing/2014/main" id="{1945113D-28E2-4B47-BC6D-3A035B17883C}"/>
              </a:ext>
            </a:extLst>
          </p:cNvPr>
          <p:cNvPicPr>
            <a:picLocks noChangeAspect="1"/>
          </p:cNvPicPr>
          <p:nvPr/>
        </p:nvPicPr>
        <p:blipFill>
          <a:blip r:embed="rId6"/>
          <a:stretch>
            <a:fillRect/>
          </a:stretch>
        </p:blipFill>
        <p:spPr>
          <a:xfrm>
            <a:off x="7839221" y="1346842"/>
            <a:ext cx="709759" cy="635309"/>
          </a:xfrm>
          <a:prstGeom prst="rect">
            <a:avLst/>
          </a:prstGeom>
        </p:spPr>
      </p:pic>
      <p:sp>
        <p:nvSpPr>
          <p:cNvPr id="26" name="Rectangle 25">
            <a:extLst>
              <a:ext uri="{FF2B5EF4-FFF2-40B4-BE49-F238E27FC236}">
                <a16:creationId xmlns:a16="http://schemas.microsoft.com/office/drawing/2014/main" id="{08BCDDCE-9971-418D-9512-DA8B442E657E}"/>
              </a:ext>
            </a:extLst>
          </p:cNvPr>
          <p:cNvSpPr/>
          <p:nvPr/>
        </p:nvSpPr>
        <p:spPr>
          <a:xfrm>
            <a:off x="9059552" y="2223193"/>
            <a:ext cx="2260904" cy="119062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016C274-553F-4FE2-ADD0-ED2ABCD1E2AD}"/>
              </a:ext>
            </a:extLst>
          </p:cNvPr>
          <p:cNvPicPr>
            <a:picLocks noChangeAspect="1"/>
          </p:cNvPicPr>
          <p:nvPr/>
        </p:nvPicPr>
        <p:blipFill>
          <a:blip r:embed="rId4"/>
          <a:stretch>
            <a:fillRect/>
          </a:stretch>
        </p:blipFill>
        <p:spPr>
          <a:xfrm>
            <a:off x="9176835" y="1371904"/>
            <a:ext cx="641999" cy="751276"/>
          </a:xfrm>
          <a:prstGeom prst="rect">
            <a:avLst/>
          </a:prstGeom>
        </p:spPr>
      </p:pic>
      <p:pic>
        <p:nvPicPr>
          <p:cNvPr id="29" name="Picture 28">
            <a:extLst>
              <a:ext uri="{FF2B5EF4-FFF2-40B4-BE49-F238E27FC236}">
                <a16:creationId xmlns:a16="http://schemas.microsoft.com/office/drawing/2014/main" id="{0256D1F8-07DB-4CF8-AC21-292A4608FA83}"/>
              </a:ext>
            </a:extLst>
          </p:cNvPr>
          <p:cNvPicPr>
            <a:picLocks noChangeAspect="1"/>
          </p:cNvPicPr>
          <p:nvPr/>
        </p:nvPicPr>
        <p:blipFill>
          <a:blip r:embed="rId7"/>
          <a:stretch>
            <a:fillRect/>
          </a:stretch>
        </p:blipFill>
        <p:spPr>
          <a:xfrm>
            <a:off x="9959445" y="1408962"/>
            <a:ext cx="312649" cy="573189"/>
          </a:xfrm>
          <a:prstGeom prst="rect">
            <a:avLst/>
          </a:prstGeom>
        </p:spPr>
      </p:pic>
      <p:pic>
        <p:nvPicPr>
          <p:cNvPr id="30" name="Picture 29">
            <a:extLst>
              <a:ext uri="{FF2B5EF4-FFF2-40B4-BE49-F238E27FC236}">
                <a16:creationId xmlns:a16="http://schemas.microsoft.com/office/drawing/2014/main" id="{832E7525-1E6F-4F84-BACF-E5CB685767F8}"/>
              </a:ext>
            </a:extLst>
          </p:cNvPr>
          <p:cNvPicPr>
            <a:picLocks noChangeAspect="1"/>
          </p:cNvPicPr>
          <p:nvPr/>
        </p:nvPicPr>
        <p:blipFill>
          <a:blip r:embed="rId8"/>
          <a:stretch>
            <a:fillRect/>
          </a:stretch>
        </p:blipFill>
        <p:spPr>
          <a:xfrm>
            <a:off x="10551718" y="1466157"/>
            <a:ext cx="677160" cy="485640"/>
          </a:xfrm>
          <a:prstGeom prst="rect">
            <a:avLst/>
          </a:prstGeom>
        </p:spPr>
      </p:pic>
      <p:sp>
        <p:nvSpPr>
          <p:cNvPr id="31" name="Rectangle 30">
            <a:extLst>
              <a:ext uri="{FF2B5EF4-FFF2-40B4-BE49-F238E27FC236}">
                <a16:creationId xmlns:a16="http://schemas.microsoft.com/office/drawing/2014/main" id="{E11C852C-7196-473B-913E-95C899DC658B}"/>
              </a:ext>
            </a:extLst>
          </p:cNvPr>
          <p:cNvSpPr/>
          <p:nvPr/>
        </p:nvSpPr>
        <p:spPr>
          <a:xfrm>
            <a:off x="1581150" y="4614863"/>
            <a:ext cx="714375" cy="628650"/>
          </a:xfrm>
          <a:prstGeom prst="rect">
            <a:avLst/>
          </a:prstGeom>
          <a:solidFill>
            <a:srgbClr val="81A2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7821979-A83E-40EE-84C8-0B7BF8E2BA13}"/>
              </a:ext>
            </a:extLst>
          </p:cNvPr>
          <p:cNvSpPr/>
          <p:nvPr/>
        </p:nvSpPr>
        <p:spPr>
          <a:xfrm>
            <a:off x="2663560" y="4614863"/>
            <a:ext cx="714375" cy="628650"/>
          </a:xfrm>
          <a:prstGeom prst="rect">
            <a:avLst/>
          </a:prstGeom>
          <a:solidFill>
            <a:srgbClr val="81A2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7287FFE-16A3-4498-9541-E54A096136AB}"/>
              </a:ext>
            </a:extLst>
          </p:cNvPr>
          <p:cNvSpPr/>
          <p:nvPr/>
        </p:nvSpPr>
        <p:spPr>
          <a:xfrm>
            <a:off x="3745970" y="4614863"/>
            <a:ext cx="714375" cy="628650"/>
          </a:xfrm>
          <a:prstGeom prst="rect">
            <a:avLst/>
          </a:prstGeom>
          <a:solidFill>
            <a:srgbClr val="81A2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D808261-83BD-4FC1-B473-9F412913AB74}"/>
              </a:ext>
            </a:extLst>
          </p:cNvPr>
          <p:cNvSpPr/>
          <p:nvPr/>
        </p:nvSpPr>
        <p:spPr>
          <a:xfrm>
            <a:off x="4828380" y="4614863"/>
            <a:ext cx="714375" cy="628650"/>
          </a:xfrm>
          <a:prstGeom prst="rect">
            <a:avLst/>
          </a:prstGeom>
          <a:solidFill>
            <a:srgbClr val="81A2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14D8622-8C98-46C4-B43B-B86012840D11}"/>
              </a:ext>
            </a:extLst>
          </p:cNvPr>
          <p:cNvSpPr/>
          <p:nvPr/>
        </p:nvSpPr>
        <p:spPr>
          <a:xfrm>
            <a:off x="1581150" y="3195640"/>
            <a:ext cx="714375" cy="995216"/>
          </a:xfrm>
          <a:prstGeom prst="rect">
            <a:avLst/>
          </a:prstGeom>
          <a:solidFill>
            <a:srgbClr val="81A2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16EE030-61B2-4DB0-A598-71FA71EB55A8}"/>
              </a:ext>
            </a:extLst>
          </p:cNvPr>
          <p:cNvSpPr/>
          <p:nvPr/>
        </p:nvSpPr>
        <p:spPr>
          <a:xfrm>
            <a:off x="2663560" y="3195640"/>
            <a:ext cx="714375" cy="995216"/>
          </a:xfrm>
          <a:prstGeom prst="rect">
            <a:avLst/>
          </a:prstGeom>
          <a:solidFill>
            <a:srgbClr val="81A2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52C3D95-8441-4E86-8B5E-CC1BBD21AF15}"/>
              </a:ext>
            </a:extLst>
          </p:cNvPr>
          <p:cNvSpPr/>
          <p:nvPr/>
        </p:nvSpPr>
        <p:spPr>
          <a:xfrm>
            <a:off x="3745970" y="3195640"/>
            <a:ext cx="714375" cy="995216"/>
          </a:xfrm>
          <a:prstGeom prst="rect">
            <a:avLst/>
          </a:prstGeom>
          <a:solidFill>
            <a:srgbClr val="81A2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0E20D27-BDD3-410B-AB92-7D28D71B2E5E}"/>
              </a:ext>
            </a:extLst>
          </p:cNvPr>
          <p:cNvSpPr/>
          <p:nvPr/>
        </p:nvSpPr>
        <p:spPr>
          <a:xfrm>
            <a:off x="4828380" y="3195640"/>
            <a:ext cx="714375" cy="995216"/>
          </a:xfrm>
          <a:prstGeom prst="rect">
            <a:avLst/>
          </a:prstGeom>
          <a:solidFill>
            <a:srgbClr val="81A2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Single Corner Rounded 10">
            <a:extLst>
              <a:ext uri="{FF2B5EF4-FFF2-40B4-BE49-F238E27FC236}">
                <a16:creationId xmlns:a16="http://schemas.microsoft.com/office/drawing/2014/main" id="{D4A0B2EA-0664-45AB-9535-F25F1B0194C6}"/>
              </a:ext>
            </a:extLst>
          </p:cNvPr>
          <p:cNvSpPr/>
          <p:nvPr/>
        </p:nvSpPr>
        <p:spPr>
          <a:xfrm>
            <a:off x="6896475" y="2479330"/>
            <a:ext cx="485775" cy="67240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Single Corner Rounded 39">
            <a:extLst>
              <a:ext uri="{FF2B5EF4-FFF2-40B4-BE49-F238E27FC236}">
                <a16:creationId xmlns:a16="http://schemas.microsoft.com/office/drawing/2014/main" id="{3749D441-0973-44D4-95E2-77C0862DD26B}"/>
              </a:ext>
            </a:extLst>
          </p:cNvPr>
          <p:cNvSpPr/>
          <p:nvPr/>
        </p:nvSpPr>
        <p:spPr>
          <a:xfrm>
            <a:off x="7588396" y="2479330"/>
            <a:ext cx="485775" cy="67240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Single Corner Rounded 40">
            <a:extLst>
              <a:ext uri="{FF2B5EF4-FFF2-40B4-BE49-F238E27FC236}">
                <a16:creationId xmlns:a16="http://schemas.microsoft.com/office/drawing/2014/main" id="{91CC3B41-2F65-43C2-A21C-5331462F1E3E}"/>
              </a:ext>
            </a:extLst>
          </p:cNvPr>
          <p:cNvSpPr/>
          <p:nvPr/>
        </p:nvSpPr>
        <p:spPr>
          <a:xfrm>
            <a:off x="8280317" y="2479330"/>
            <a:ext cx="485775" cy="67240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Single Corner Rounded 42">
            <a:extLst>
              <a:ext uri="{FF2B5EF4-FFF2-40B4-BE49-F238E27FC236}">
                <a16:creationId xmlns:a16="http://schemas.microsoft.com/office/drawing/2014/main" id="{CD4D40C1-E85A-4FFE-9058-11C0EBE32CA2}"/>
              </a:ext>
            </a:extLst>
          </p:cNvPr>
          <p:cNvSpPr/>
          <p:nvPr/>
        </p:nvSpPr>
        <p:spPr>
          <a:xfrm>
            <a:off x="9255196" y="2479330"/>
            <a:ext cx="485775" cy="67240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Single Corner Rounded 43">
            <a:extLst>
              <a:ext uri="{FF2B5EF4-FFF2-40B4-BE49-F238E27FC236}">
                <a16:creationId xmlns:a16="http://schemas.microsoft.com/office/drawing/2014/main" id="{0BB0CB86-79EC-4D05-ADA2-32281D235F9B}"/>
              </a:ext>
            </a:extLst>
          </p:cNvPr>
          <p:cNvSpPr/>
          <p:nvPr/>
        </p:nvSpPr>
        <p:spPr>
          <a:xfrm>
            <a:off x="9947117" y="2479330"/>
            <a:ext cx="485775" cy="67240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Single Corner Rounded 44">
            <a:extLst>
              <a:ext uri="{FF2B5EF4-FFF2-40B4-BE49-F238E27FC236}">
                <a16:creationId xmlns:a16="http://schemas.microsoft.com/office/drawing/2014/main" id="{71AE66C7-B827-40EB-878E-581BBD1977CC}"/>
              </a:ext>
            </a:extLst>
          </p:cNvPr>
          <p:cNvSpPr/>
          <p:nvPr/>
        </p:nvSpPr>
        <p:spPr>
          <a:xfrm>
            <a:off x="10639038" y="2479330"/>
            <a:ext cx="485775" cy="67240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Single Corner Rounded 45">
            <a:extLst>
              <a:ext uri="{FF2B5EF4-FFF2-40B4-BE49-F238E27FC236}">
                <a16:creationId xmlns:a16="http://schemas.microsoft.com/office/drawing/2014/main" id="{F0B08444-881F-4997-9142-28D114A4FE0D}"/>
              </a:ext>
            </a:extLst>
          </p:cNvPr>
          <p:cNvSpPr/>
          <p:nvPr/>
        </p:nvSpPr>
        <p:spPr>
          <a:xfrm>
            <a:off x="7102621" y="4190856"/>
            <a:ext cx="485775" cy="67240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Single Corner Rounded 46">
            <a:extLst>
              <a:ext uri="{FF2B5EF4-FFF2-40B4-BE49-F238E27FC236}">
                <a16:creationId xmlns:a16="http://schemas.microsoft.com/office/drawing/2014/main" id="{7E49AD50-111A-40BC-B911-9857D2F2ECA1}"/>
              </a:ext>
            </a:extLst>
          </p:cNvPr>
          <p:cNvSpPr/>
          <p:nvPr/>
        </p:nvSpPr>
        <p:spPr>
          <a:xfrm>
            <a:off x="7794542" y="4190856"/>
            <a:ext cx="485775" cy="67240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Single Corner Rounded 47">
            <a:extLst>
              <a:ext uri="{FF2B5EF4-FFF2-40B4-BE49-F238E27FC236}">
                <a16:creationId xmlns:a16="http://schemas.microsoft.com/office/drawing/2014/main" id="{AB6196B3-0F91-4E5C-9A91-2ACF5F4DC358}"/>
              </a:ext>
            </a:extLst>
          </p:cNvPr>
          <p:cNvSpPr/>
          <p:nvPr/>
        </p:nvSpPr>
        <p:spPr>
          <a:xfrm>
            <a:off x="8486463" y="4190856"/>
            <a:ext cx="485775" cy="67240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8C1B8115-6B74-4719-80E8-2DE7FFB328C1}"/>
              </a:ext>
            </a:extLst>
          </p:cNvPr>
          <p:cNvCxnSpPr>
            <a:stCxn id="23" idx="3"/>
            <a:endCxn id="13" idx="1"/>
          </p:cNvCxnSpPr>
          <p:nvPr/>
        </p:nvCxnSpPr>
        <p:spPr>
          <a:xfrm>
            <a:off x="5542755" y="2724151"/>
            <a:ext cx="1634625" cy="1033461"/>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1EAD05B-ECEE-4E77-AEFE-CCE3F3D75B65}"/>
              </a:ext>
            </a:extLst>
          </p:cNvPr>
          <p:cNvSpPr/>
          <p:nvPr/>
        </p:nvSpPr>
        <p:spPr>
          <a:xfrm>
            <a:off x="6343650" y="7219950"/>
            <a:ext cx="47625" cy="95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FE4B68BB-C6B2-45F9-A7D4-A41099DCFC74}"/>
              </a:ext>
            </a:extLst>
          </p:cNvPr>
          <p:cNvPicPr>
            <a:picLocks noChangeAspect="1"/>
          </p:cNvPicPr>
          <p:nvPr/>
        </p:nvPicPr>
        <p:blipFill>
          <a:blip r:embed="rId5"/>
          <a:stretch>
            <a:fillRect/>
          </a:stretch>
        </p:blipFill>
        <p:spPr>
          <a:xfrm>
            <a:off x="5021407" y="4216017"/>
            <a:ext cx="328320" cy="348840"/>
          </a:xfrm>
          <a:prstGeom prst="rect">
            <a:avLst/>
          </a:prstGeom>
        </p:spPr>
      </p:pic>
      <p:pic>
        <p:nvPicPr>
          <p:cNvPr id="53" name="Picture 52">
            <a:extLst>
              <a:ext uri="{FF2B5EF4-FFF2-40B4-BE49-F238E27FC236}">
                <a16:creationId xmlns:a16="http://schemas.microsoft.com/office/drawing/2014/main" id="{97B5EFB0-961F-45D4-A030-BECB105AB39F}"/>
              </a:ext>
            </a:extLst>
          </p:cNvPr>
          <p:cNvPicPr>
            <a:picLocks noChangeAspect="1"/>
          </p:cNvPicPr>
          <p:nvPr/>
        </p:nvPicPr>
        <p:blipFill>
          <a:blip r:embed="rId5"/>
          <a:stretch>
            <a:fillRect/>
          </a:stretch>
        </p:blipFill>
        <p:spPr>
          <a:xfrm>
            <a:off x="3873521" y="4216017"/>
            <a:ext cx="328320" cy="348840"/>
          </a:xfrm>
          <a:prstGeom prst="rect">
            <a:avLst/>
          </a:prstGeom>
        </p:spPr>
      </p:pic>
      <p:pic>
        <p:nvPicPr>
          <p:cNvPr id="54" name="Picture 53">
            <a:extLst>
              <a:ext uri="{FF2B5EF4-FFF2-40B4-BE49-F238E27FC236}">
                <a16:creationId xmlns:a16="http://schemas.microsoft.com/office/drawing/2014/main" id="{5C7EB863-36EF-4D88-8BE1-6EFF2909E499}"/>
              </a:ext>
            </a:extLst>
          </p:cNvPr>
          <p:cNvPicPr>
            <a:picLocks noChangeAspect="1"/>
          </p:cNvPicPr>
          <p:nvPr/>
        </p:nvPicPr>
        <p:blipFill>
          <a:blip r:embed="rId5"/>
          <a:stretch>
            <a:fillRect/>
          </a:stretch>
        </p:blipFill>
        <p:spPr>
          <a:xfrm>
            <a:off x="2844300" y="4216017"/>
            <a:ext cx="328320" cy="348840"/>
          </a:xfrm>
          <a:prstGeom prst="rect">
            <a:avLst/>
          </a:prstGeom>
        </p:spPr>
      </p:pic>
      <p:cxnSp>
        <p:nvCxnSpPr>
          <p:cNvPr id="56" name="Straight Arrow Connector 55">
            <a:extLst>
              <a:ext uri="{FF2B5EF4-FFF2-40B4-BE49-F238E27FC236}">
                <a16:creationId xmlns:a16="http://schemas.microsoft.com/office/drawing/2014/main" id="{F408CA41-AE88-4018-8E4A-9D7CC8441DB6}"/>
              </a:ext>
            </a:extLst>
          </p:cNvPr>
          <p:cNvCxnSpPr>
            <a:cxnSpLocks/>
            <a:stCxn id="46" idx="1"/>
          </p:cNvCxnSpPr>
          <p:nvPr/>
        </p:nvCxnSpPr>
        <p:spPr>
          <a:xfrm flipH="1" flipV="1">
            <a:off x="5200650" y="4390437"/>
            <a:ext cx="1901971" cy="136624"/>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Single Corner Rounded 59">
            <a:extLst>
              <a:ext uri="{FF2B5EF4-FFF2-40B4-BE49-F238E27FC236}">
                <a16:creationId xmlns:a16="http://schemas.microsoft.com/office/drawing/2014/main" id="{6D4FD76C-E1FC-484D-A671-D1556E875DA4}"/>
              </a:ext>
            </a:extLst>
          </p:cNvPr>
          <p:cNvSpPr/>
          <p:nvPr/>
        </p:nvSpPr>
        <p:spPr>
          <a:xfrm>
            <a:off x="2649272" y="6117950"/>
            <a:ext cx="485775" cy="40971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Single Corner Rounded 60">
            <a:extLst>
              <a:ext uri="{FF2B5EF4-FFF2-40B4-BE49-F238E27FC236}">
                <a16:creationId xmlns:a16="http://schemas.microsoft.com/office/drawing/2014/main" id="{746EE0AF-38C0-4996-AD4A-BF114B7DA9C4}"/>
              </a:ext>
            </a:extLst>
          </p:cNvPr>
          <p:cNvSpPr/>
          <p:nvPr/>
        </p:nvSpPr>
        <p:spPr>
          <a:xfrm>
            <a:off x="7937416" y="6117950"/>
            <a:ext cx="485775" cy="40971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Single Corner Rounded 61">
            <a:extLst>
              <a:ext uri="{FF2B5EF4-FFF2-40B4-BE49-F238E27FC236}">
                <a16:creationId xmlns:a16="http://schemas.microsoft.com/office/drawing/2014/main" id="{2703BC16-07B4-42B0-9D7C-992417CD5CA7}"/>
              </a:ext>
            </a:extLst>
          </p:cNvPr>
          <p:cNvSpPr/>
          <p:nvPr/>
        </p:nvSpPr>
        <p:spPr>
          <a:xfrm>
            <a:off x="3351063" y="6117950"/>
            <a:ext cx="485775" cy="40971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Single Corner Rounded 62">
            <a:extLst>
              <a:ext uri="{FF2B5EF4-FFF2-40B4-BE49-F238E27FC236}">
                <a16:creationId xmlns:a16="http://schemas.microsoft.com/office/drawing/2014/main" id="{25CAE431-17C1-4CCD-B816-00FAB55B401D}"/>
              </a:ext>
            </a:extLst>
          </p:cNvPr>
          <p:cNvSpPr/>
          <p:nvPr/>
        </p:nvSpPr>
        <p:spPr>
          <a:xfrm>
            <a:off x="8639207" y="6117950"/>
            <a:ext cx="485775" cy="40971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Single Corner Rounded 63">
            <a:extLst>
              <a:ext uri="{FF2B5EF4-FFF2-40B4-BE49-F238E27FC236}">
                <a16:creationId xmlns:a16="http://schemas.microsoft.com/office/drawing/2014/main" id="{71A2973D-3A54-4C2E-B48D-677991D2869A}"/>
              </a:ext>
            </a:extLst>
          </p:cNvPr>
          <p:cNvSpPr/>
          <p:nvPr/>
        </p:nvSpPr>
        <p:spPr>
          <a:xfrm>
            <a:off x="4059225" y="6117950"/>
            <a:ext cx="485775" cy="40971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Single Corner Rounded 64">
            <a:extLst>
              <a:ext uri="{FF2B5EF4-FFF2-40B4-BE49-F238E27FC236}">
                <a16:creationId xmlns:a16="http://schemas.microsoft.com/office/drawing/2014/main" id="{0857B60E-FA65-4596-B367-A61887AAA0D4}"/>
              </a:ext>
            </a:extLst>
          </p:cNvPr>
          <p:cNvSpPr/>
          <p:nvPr/>
        </p:nvSpPr>
        <p:spPr>
          <a:xfrm>
            <a:off x="9347369" y="6117950"/>
            <a:ext cx="485775" cy="40971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Single Corner Rounded 65">
            <a:extLst>
              <a:ext uri="{FF2B5EF4-FFF2-40B4-BE49-F238E27FC236}">
                <a16:creationId xmlns:a16="http://schemas.microsoft.com/office/drawing/2014/main" id="{A76F2FCE-2F66-41EA-ABDE-701051F53B3D}"/>
              </a:ext>
            </a:extLst>
          </p:cNvPr>
          <p:cNvSpPr/>
          <p:nvPr/>
        </p:nvSpPr>
        <p:spPr>
          <a:xfrm>
            <a:off x="7130631" y="5158096"/>
            <a:ext cx="485775" cy="218767"/>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Single Corner Rounded 66">
            <a:extLst>
              <a:ext uri="{FF2B5EF4-FFF2-40B4-BE49-F238E27FC236}">
                <a16:creationId xmlns:a16="http://schemas.microsoft.com/office/drawing/2014/main" id="{3FA451EE-585A-4889-9DF7-DE478222DC53}"/>
              </a:ext>
            </a:extLst>
          </p:cNvPr>
          <p:cNvSpPr/>
          <p:nvPr/>
        </p:nvSpPr>
        <p:spPr>
          <a:xfrm>
            <a:off x="7832422" y="5158096"/>
            <a:ext cx="485775" cy="218767"/>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Single Corner Rounded 67">
            <a:extLst>
              <a:ext uri="{FF2B5EF4-FFF2-40B4-BE49-F238E27FC236}">
                <a16:creationId xmlns:a16="http://schemas.microsoft.com/office/drawing/2014/main" id="{4841595A-0DC4-4929-9C12-C41F972EC80F}"/>
              </a:ext>
            </a:extLst>
          </p:cNvPr>
          <p:cNvSpPr/>
          <p:nvPr/>
        </p:nvSpPr>
        <p:spPr>
          <a:xfrm>
            <a:off x="8540584" y="5158096"/>
            <a:ext cx="485775" cy="218767"/>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8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childTnLst>
                          </p:cTn>
                        </p:par>
                        <p:par>
                          <p:cTn id="29" fill="hold">
                            <p:stCondLst>
                              <p:cond delay="2000"/>
                            </p:stCondLst>
                            <p:childTnLst>
                              <p:par>
                                <p:cTn id="30" presetID="10" presetClass="exit" presetSubtype="0" fill="hold" grpId="0" nodeType="afterEffect">
                                  <p:stCondLst>
                                    <p:cond delay="0"/>
                                  </p:stCondLst>
                                  <p:childTnLst>
                                    <p:animEffect transition="out" filter="fade">
                                      <p:cBhvr>
                                        <p:cTn id="31" dur="500"/>
                                        <p:tgtEl>
                                          <p:spTgt spid="38"/>
                                        </p:tgtEl>
                                      </p:cBhvr>
                                    </p:animEffect>
                                    <p:set>
                                      <p:cBhvr>
                                        <p:cTn id="32" dur="1" fill="hold">
                                          <p:stCondLst>
                                            <p:cond delay="499"/>
                                          </p:stCondLst>
                                        </p:cTn>
                                        <p:tgtEl>
                                          <p:spTgt spid="38"/>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par>
                                <p:cTn id="43" presetID="10"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childTnLst>
                                </p:cTn>
                              </p:par>
                            </p:childTnLst>
                          </p:cTn>
                        </p:par>
                        <p:par>
                          <p:cTn id="46" fill="hold">
                            <p:stCondLst>
                              <p:cond delay="3000"/>
                            </p:stCondLst>
                            <p:childTnLst>
                              <p:par>
                                <p:cTn id="47" presetID="10" presetClass="exit" presetSubtype="0" fill="hold" grpId="0" nodeType="afterEffect">
                                  <p:stCondLst>
                                    <p:cond delay="0"/>
                                  </p:stCondLst>
                                  <p:childTnLst>
                                    <p:animEffect transition="out" filter="fade">
                                      <p:cBhvr>
                                        <p:cTn id="48" dur="500"/>
                                        <p:tgtEl>
                                          <p:spTgt spid="37"/>
                                        </p:tgtEl>
                                      </p:cBhvr>
                                    </p:animEffect>
                                    <p:set>
                                      <p:cBhvr>
                                        <p:cTn id="49" dur="1" fill="hold">
                                          <p:stCondLst>
                                            <p:cond delay="499"/>
                                          </p:stCondLst>
                                        </p:cTn>
                                        <p:tgtEl>
                                          <p:spTgt spid="37"/>
                                        </p:tgtEl>
                                        <p:attrNameLst>
                                          <p:attrName>style.visibility</p:attrName>
                                        </p:attrNameLst>
                                      </p:cBhvr>
                                      <p:to>
                                        <p:strVal val="hidden"/>
                                      </p:to>
                                    </p:se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childTnLst>
                          </p:cTn>
                        </p:par>
                        <p:par>
                          <p:cTn id="53" fill="hold">
                            <p:stCondLst>
                              <p:cond delay="3500"/>
                            </p:stCondLst>
                            <p:childTnLst>
                              <p:par>
                                <p:cTn id="54" presetID="10" presetClass="entr" presetSubtype="0" fill="hold" grpId="0" nodeType="after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nodeType="with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fade">
                                      <p:cBhvr>
                                        <p:cTn id="62" dur="500"/>
                                        <p:tgtEl>
                                          <p:spTgt spid="5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500"/>
                                        <p:tgtEl>
                                          <p:spTgt spid="6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500"/>
                                        <p:tgtEl>
                                          <p:spTgt spid="61"/>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fade">
                                      <p:cBhvr>
                                        <p:cTn id="74" dur="500"/>
                                        <p:tgtEl>
                                          <p:spTgt spid="6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3"/>
                                        </p:tgtEl>
                                        <p:attrNameLst>
                                          <p:attrName>style.visibility</p:attrName>
                                        </p:attrNameLst>
                                      </p:cBhvr>
                                      <p:to>
                                        <p:strVal val="visible"/>
                                      </p:to>
                                    </p:set>
                                    <p:animEffect transition="in" filter="fade">
                                      <p:cBhvr>
                                        <p:cTn id="77" dur="500"/>
                                        <p:tgtEl>
                                          <p:spTgt spid="63"/>
                                        </p:tgtEl>
                                      </p:cBhvr>
                                    </p:animEffect>
                                  </p:childTnLst>
                                </p:cTn>
                              </p:par>
                            </p:childTnLst>
                          </p:cTn>
                        </p:par>
                        <p:par>
                          <p:cTn id="78" fill="hold">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64"/>
                                        </p:tgtEl>
                                        <p:attrNameLst>
                                          <p:attrName>style.visibility</p:attrName>
                                        </p:attrNameLst>
                                      </p:cBhvr>
                                      <p:to>
                                        <p:strVal val="visible"/>
                                      </p:to>
                                    </p:set>
                                    <p:animEffect transition="in" filter="fade">
                                      <p:cBhvr>
                                        <p:cTn id="81" dur="500"/>
                                        <p:tgtEl>
                                          <p:spTgt spid="6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5"/>
                                        </p:tgtEl>
                                        <p:attrNameLst>
                                          <p:attrName>style.visibility</p:attrName>
                                        </p:attrNameLst>
                                      </p:cBhvr>
                                      <p:to>
                                        <p:strVal val="visible"/>
                                      </p:to>
                                    </p:set>
                                    <p:animEffect transition="in" filter="fade">
                                      <p:cBhvr>
                                        <p:cTn id="84" dur="500"/>
                                        <p:tgtEl>
                                          <p:spTgt spid="65"/>
                                        </p:tgtEl>
                                      </p:cBhvr>
                                    </p:animEffect>
                                  </p:childTnLst>
                                </p:cTn>
                              </p:par>
                            </p:childTnLst>
                          </p:cTn>
                        </p:par>
                        <p:par>
                          <p:cTn id="85" fill="hold">
                            <p:stCondLst>
                              <p:cond delay="1500"/>
                            </p:stCondLst>
                            <p:childTnLst>
                              <p:par>
                                <p:cTn id="86" presetID="10" presetClass="entr" presetSubtype="0" fill="hold" grpId="0" nodeType="after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par>
                          <p:cTn id="89" fill="hold">
                            <p:stCondLst>
                              <p:cond delay="2000"/>
                            </p:stCondLst>
                            <p:childTnLst>
                              <p:par>
                                <p:cTn id="90" presetID="10" presetClass="entr" presetSubtype="0" fill="hold" grpId="0" nodeType="after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fade">
                                      <p:cBhvr>
                                        <p:cTn id="92" dur="500"/>
                                        <p:tgtEl>
                                          <p:spTgt spid="67"/>
                                        </p:tgtEl>
                                      </p:cBhvr>
                                    </p:animEffect>
                                  </p:childTnLst>
                                </p:cTn>
                              </p:par>
                            </p:childTnLst>
                          </p:cTn>
                        </p:par>
                        <p:par>
                          <p:cTn id="93" fill="hold">
                            <p:stCondLst>
                              <p:cond delay="2500"/>
                            </p:stCondLst>
                            <p:childTnLst>
                              <p:par>
                                <p:cTn id="94" presetID="10" presetClass="entr" presetSubtype="0" fill="hold" grpId="0" nodeType="afterEffect">
                                  <p:stCondLst>
                                    <p:cond delay="0"/>
                                  </p:stCondLst>
                                  <p:childTnLst>
                                    <p:set>
                                      <p:cBhvr>
                                        <p:cTn id="95" dur="1" fill="hold">
                                          <p:stCondLst>
                                            <p:cond delay="0"/>
                                          </p:stCondLst>
                                        </p:cTn>
                                        <p:tgtEl>
                                          <p:spTgt spid="68"/>
                                        </p:tgtEl>
                                        <p:attrNameLst>
                                          <p:attrName>style.visibility</p:attrName>
                                        </p:attrNameLst>
                                      </p:cBhvr>
                                      <p:to>
                                        <p:strVal val="visible"/>
                                      </p:to>
                                    </p:set>
                                    <p:animEffect transition="in" filter="fade">
                                      <p:cBhvr>
                                        <p:cTn id="96" dur="500"/>
                                        <p:tgtEl>
                                          <p:spTgt spid="68"/>
                                        </p:tgtEl>
                                      </p:cBhvr>
                                    </p:animEffect>
                                  </p:childTnLst>
                                </p:cTn>
                              </p:par>
                            </p:childTnLst>
                          </p:cTn>
                        </p:par>
                        <p:par>
                          <p:cTn id="97" fill="hold">
                            <p:stCondLst>
                              <p:cond delay="3000"/>
                            </p:stCondLst>
                            <p:childTnLst>
                              <p:par>
                                <p:cTn id="98" presetID="10" presetClass="exit" presetSubtype="0" fill="hold" nodeType="afterEffect">
                                  <p:stCondLst>
                                    <p:cond delay="0"/>
                                  </p:stCondLst>
                                  <p:childTnLst>
                                    <p:animEffect transition="out" filter="fade">
                                      <p:cBhvr>
                                        <p:cTn id="99" dur="500"/>
                                        <p:tgtEl>
                                          <p:spTgt spid="52"/>
                                        </p:tgtEl>
                                      </p:cBhvr>
                                    </p:animEffect>
                                    <p:set>
                                      <p:cBhvr>
                                        <p:cTn id="100" dur="1" fill="hold">
                                          <p:stCondLst>
                                            <p:cond delay="499"/>
                                          </p:stCondLst>
                                        </p:cTn>
                                        <p:tgtEl>
                                          <p:spTgt spid="52"/>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56"/>
                                        </p:tgtEl>
                                      </p:cBhvr>
                                    </p:animEffect>
                                    <p:set>
                                      <p:cBhvr>
                                        <p:cTn id="103" dur="1" fill="hold">
                                          <p:stCondLst>
                                            <p:cond delay="499"/>
                                          </p:stCondLst>
                                        </p:cTn>
                                        <p:tgtEl>
                                          <p:spTgt spid="56"/>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53"/>
                                        </p:tgtEl>
                                      </p:cBhvr>
                                    </p:animEffect>
                                    <p:set>
                                      <p:cBhvr>
                                        <p:cTn id="106" dur="1" fill="hold">
                                          <p:stCondLst>
                                            <p:cond delay="499"/>
                                          </p:stCondLst>
                                        </p:cTn>
                                        <p:tgtEl>
                                          <p:spTgt spid="53"/>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54"/>
                                        </p:tgtEl>
                                      </p:cBhvr>
                                    </p:animEffect>
                                    <p:set>
                                      <p:cBhvr>
                                        <p:cTn id="109" dur="1" fill="hold">
                                          <p:stCondLst>
                                            <p:cond delay="499"/>
                                          </p:stCondLst>
                                        </p:cTn>
                                        <p:tgtEl>
                                          <p:spTgt spid="54"/>
                                        </p:tgtEl>
                                        <p:attrNameLst>
                                          <p:attrName>style.visibility</p:attrName>
                                        </p:attrNameLst>
                                      </p:cBhvr>
                                      <p:to>
                                        <p:strVal val="hidden"/>
                                      </p:to>
                                    </p:set>
                                  </p:childTnLst>
                                </p:cTn>
                              </p:par>
                              <p:par>
                                <p:cTn id="110" presetID="10" presetClass="exit" presetSubtype="0" fill="hold" grpId="0" nodeType="withEffect">
                                  <p:stCondLst>
                                    <p:cond delay="0"/>
                                  </p:stCondLst>
                                  <p:childTnLst>
                                    <p:animEffect transition="out" filter="fade">
                                      <p:cBhvr>
                                        <p:cTn id="111" dur="500"/>
                                        <p:tgtEl>
                                          <p:spTgt spid="32"/>
                                        </p:tgtEl>
                                      </p:cBhvr>
                                    </p:animEffect>
                                    <p:set>
                                      <p:cBhvr>
                                        <p:cTn id="112" dur="1" fill="hold">
                                          <p:stCondLst>
                                            <p:cond delay="499"/>
                                          </p:stCondLst>
                                        </p:cTn>
                                        <p:tgtEl>
                                          <p:spTgt spid="32"/>
                                        </p:tgtEl>
                                        <p:attrNameLst>
                                          <p:attrName>style.visibility</p:attrName>
                                        </p:attrNameLst>
                                      </p:cBhvr>
                                      <p:to>
                                        <p:strVal val="hidden"/>
                                      </p:to>
                                    </p:set>
                                  </p:childTnLst>
                                </p:cTn>
                              </p:par>
                              <p:par>
                                <p:cTn id="113" presetID="10" presetClass="exit" presetSubtype="0" fill="hold" grpId="0" nodeType="withEffect">
                                  <p:stCondLst>
                                    <p:cond delay="0"/>
                                  </p:stCondLst>
                                  <p:childTnLst>
                                    <p:animEffect transition="out" filter="fade">
                                      <p:cBhvr>
                                        <p:cTn id="114" dur="500"/>
                                        <p:tgtEl>
                                          <p:spTgt spid="33"/>
                                        </p:tgtEl>
                                      </p:cBhvr>
                                    </p:animEffect>
                                    <p:set>
                                      <p:cBhvr>
                                        <p:cTn id="115" dur="1" fill="hold">
                                          <p:stCondLst>
                                            <p:cond delay="499"/>
                                          </p:stCondLst>
                                        </p:cTn>
                                        <p:tgtEl>
                                          <p:spTgt spid="33"/>
                                        </p:tgtEl>
                                        <p:attrNameLst>
                                          <p:attrName>style.visibility</p:attrName>
                                        </p:attrNameLst>
                                      </p:cBhvr>
                                      <p:to>
                                        <p:strVal val="hidden"/>
                                      </p:to>
                                    </p:set>
                                  </p:childTnLst>
                                </p:cTn>
                              </p:par>
                              <p:par>
                                <p:cTn id="116" presetID="10" presetClass="exit" presetSubtype="0" fill="hold" grpId="0" nodeType="withEffect">
                                  <p:stCondLst>
                                    <p:cond delay="0"/>
                                  </p:stCondLst>
                                  <p:childTnLst>
                                    <p:animEffect transition="out" filter="fade">
                                      <p:cBhvr>
                                        <p:cTn id="117" dur="500"/>
                                        <p:tgtEl>
                                          <p:spTgt spid="34"/>
                                        </p:tgtEl>
                                      </p:cBhvr>
                                    </p:animEffect>
                                    <p:set>
                                      <p:cBhvr>
                                        <p:cTn id="118" dur="1" fill="hold">
                                          <p:stCondLst>
                                            <p:cond delay="499"/>
                                          </p:stCondLst>
                                        </p:cTn>
                                        <p:tgtEl>
                                          <p:spTgt spid="34"/>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0" presetClass="exit" presetSubtype="0" fill="hold" grpId="0" nodeType="clickEffect">
                                  <p:stCondLst>
                                    <p:cond delay="0"/>
                                  </p:stCondLst>
                                  <p:childTnLst>
                                    <p:animEffect transition="out" filter="fade">
                                      <p:cBhvr>
                                        <p:cTn id="122" dur="500"/>
                                        <p:tgtEl>
                                          <p:spTgt spid="23"/>
                                        </p:tgtEl>
                                      </p:cBhvr>
                                    </p:animEffect>
                                    <p:set>
                                      <p:cBhvr>
                                        <p:cTn id="123" dur="1" fill="hold">
                                          <p:stCondLst>
                                            <p:cond delay="499"/>
                                          </p:stCondLst>
                                        </p:cTn>
                                        <p:tgtEl>
                                          <p:spTgt spid="23"/>
                                        </p:tgtEl>
                                        <p:attrNameLst>
                                          <p:attrName>style.visibility</p:attrName>
                                        </p:attrNameLst>
                                      </p:cBhvr>
                                      <p:to>
                                        <p:strVal val="hidden"/>
                                      </p:to>
                                    </p:set>
                                  </p:childTnLst>
                                </p:cTn>
                              </p:par>
                              <p:par>
                                <p:cTn id="124" presetID="10" presetClass="exit" presetSubtype="0" fill="hold" grpId="0" nodeType="withEffect">
                                  <p:stCondLst>
                                    <p:cond delay="0"/>
                                  </p:stCondLst>
                                  <p:childTnLst>
                                    <p:animEffect transition="out" filter="fade">
                                      <p:cBhvr>
                                        <p:cTn id="125" dur="500"/>
                                        <p:tgtEl>
                                          <p:spTgt spid="22"/>
                                        </p:tgtEl>
                                      </p:cBhvr>
                                    </p:animEffect>
                                    <p:set>
                                      <p:cBhvr>
                                        <p:cTn id="126" dur="1" fill="hold">
                                          <p:stCondLst>
                                            <p:cond delay="499"/>
                                          </p:stCondLst>
                                        </p:cTn>
                                        <p:tgtEl>
                                          <p:spTgt spid="22"/>
                                        </p:tgtEl>
                                        <p:attrNameLst>
                                          <p:attrName>style.visibility</p:attrName>
                                        </p:attrNameLst>
                                      </p:cBhvr>
                                      <p:to>
                                        <p:strVal val="hidden"/>
                                      </p:to>
                                    </p:set>
                                  </p:childTnLst>
                                </p:cTn>
                              </p:par>
                              <p:par>
                                <p:cTn id="127" presetID="10" presetClass="exit" presetSubtype="0" fill="hold" grpId="0" nodeType="withEffect">
                                  <p:stCondLst>
                                    <p:cond delay="0"/>
                                  </p:stCondLst>
                                  <p:childTnLst>
                                    <p:animEffect transition="out" filter="fade">
                                      <p:cBhvr>
                                        <p:cTn id="128" dur="500"/>
                                        <p:tgtEl>
                                          <p:spTgt spid="21"/>
                                        </p:tgtEl>
                                      </p:cBhvr>
                                    </p:animEffect>
                                    <p:set>
                                      <p:cBhvr>
                                        <p:cTn id="129"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32" grpId="0" animBg="1"/>
      <p:bldP spid="33" grpId="0" animBg="1"/>
      <p:bldP spid="34" grpId="0" animBg="1"/>
      <p:bldP spid="37" grpId="0" animBg="1"/>
      <p:bldP spid="38" grpId="0" animBg="1"/>
      <p:bldP spid="39" grpId="0" animBg="1"/>
      <p:bldP spid="11" grpId="0" animBg="1"/>
      <p:bldP spid="40" grpId="0" animBg="1"/>
      <p:bldP spid="41" grpId="0" animBg="1"/>
      <p:bldP spid="43" grpId="0" animBg="1"/>
      <p:bldP spid="44" grpId="0" animBg="1"/>
      <p:bldP spid="45" grpId="0" animBg="1"/>
      <p:bldP spid="46" grpId="0" animBg="1"/>
      <p:bldP spid="47" grpId="0" animBg="1"/>
      <p:bldP spid="48" grpId="0" animBg="1"/>
      <p:bldP spid="60" grpId="0" animBg="1"/>
      <p:bldP spid="61" grpId="0" animBg="1"/>
      <p:bldP spid="62" grpId="0" animBg="1"/>
      <p:bldP spid="63" grpId="0" animBg="1"/>
      <p:bldP spid="64" grpId="0" animBg="1"/>
      <p:bldP spid="65" grpId="0" animBg="1"/>
      <p:bldP spid="66" grpId="0" animBg="1"/>
      <p:bldP spid="67" grpId="0" animBg="1"/>
      <p:bldP spid="6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1A21C-CF5F-4CD4-8212-8BD6D618B7E8}"/>
              </a:ext>
            </a:extLst>
          </p:cNvPr>
          <p:cNvSpPr>
            <a:spLocks noGrp="1"/>
          </p:cNvSpPr>
          <p:nvPr>
            <p:ph type="title"/>
          </p:nvPr>
        </p:nvSpPr>
        <p:spPr/>
        <p:txBody>
          <a:bodyPr/>
          <a:lstStyle/>
          <a:p>
            <a:r>
              <a:rPr lang="en-US" dirty="0"/>
              <a:t>Modern Code Base, Improper Practices, Design &amp; Architecture Flaws</a:t>
            </a:r>
          </a:p>
        </p:txBody>
      </p:sp>
      <p:sp>
        <p:nvSpPr>
          <p:cNvPr id="3" name="Content Placeholder 2">
            <a:extLst>
              <a:ext uri="{FF2B5EF4-FFF2-40B4-BE49-F238E27FC236}">
                <a16:creationId xmlns:a16="http://schemas.microsoft.com/office/drawing/2014/main" id="{6E45F459-FEFA-4999-A356-F3036235F26F}"/>
              </a:ext>
            </a:extLst>
          </p:cNvPr>
          <p:cNvSpPr>
            <a:spLocks noGrp="1"/>
          </p:cNvSpPr>
          <p:nvPr>
            <p:ph idx="1"/>
          </p:nvPr>
        </p:nvSpPr>
        <p:spPr/>
        <p:txBody>
          <a:bodyPr/>
          <a:lstStyle/>
          <a:p>
            <a:r>
              <a:rPr lang="en-US" dirty="0"/>
              <a:t>Mixture of Invest and Migrate</a:t>
            </a:r>
          </a:p>
          <a:p>
            <a:pPr lvl="1"/>
            <a:r>
              <a:rPr lang="en-US" dirty="0"/>
              <a:t>Migrate: New UI/UX (Responsive to Native)</a:t>
            </a:r>
          </a:p>
          <a:p>
            <a:pPr lvl="1"/>
            <a:r>
              <a:rPr lang="en-US" dirty="0"/>
              <a:t>Utilize Services During UI/UX Rebuild</a:t>
            </a:r>
          </a:p>
          <a:p>
            <a:pPr lvl="1"/>
            <a:r>
              <a:rPr lang="en-US" dirty="0"/>
              <a:t>Update Database to Best Practices</a:t>
            </a:r>
          </a:p>
          <a:p>
            <a:pPr lvl="1"/>
            <a:endParaRPr lang="en-US" dirty="0"/>
          </a:p>
        </p:txBody>
      </p:sp>
    </p:spTree>
    <p:extLst>
      <p:ext uri="{BB962C8B-B14F-4D97-AF65-F5344CB8AC3E}">
        <p14:creationId xmlns:p14="http://schemas.microsoft.com/office/powerpoint/2010/main" val="4891674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219D4-DA82-43C0-A0AF-807B34579B37}"/>
              </a:ext>
            </a:extLst>
          </p:cNvPr>
          <p:cNvSpPr>
            <a:spLocks noGrp="1"/>
          </p:cNvSpPr>
          <p:nvPr>
            <p:ph type="title"/>
          </p:nvPr>
        </p:nvSpPr>
        <p:spPr/>
        <p:txBody>
          <a:bodyPr/>
          <a:lstStyle/>
          <a:p>
            <a:r>
              <a:rPr lang="en-US" dirty="0"/>
              <a:t>Modern Code Base, Improper Practices, Design &amp; Architecture Flaws</a:t>
            </a:r>
          </a:p>
        </p:txBody>
      </p:sp>
      <p:sp>
        <p:nvSpPr>
          <p:cNvPr id="3" name="Text Placeholder 2">
            <a:extLst>
              <a:ext uri="{FF2B5EF4-FFF2-40B4-BE49-F238E27FC236}">
                <a16:creationId xmlns:a16="http://schemas.microsoft.com/office/drawing/2014/main" id="{28697B8B-85D8-4E13-B31F-30717ACC14F0}"/>
              </a:ext>
            </a:extLst>
          </p:cNvPr>
          <p:cNvSpPr>
            <a:spLocks noGrp="1"/>
          </p:cNvSpPr>
          <p:nvPr>
            <p:ph type="body" idx="1"/>
          </p:nvPr>
        </p:nvSpPr>
        <p:spPr/>
        <p:txBody>
          <a:bodyPr/>
          <a:lstStyle/>
          <a:p>
            <a:r>
              <a:rPr lang="en-US" dirty="0"/>
              <a:t>Migrate</a:t>
            </a:r>
          </a:p>
        </p:txBody>
      </p:sp>
      <p:sp>
        <p:nvSpPr>
          <p:cNvPr id="4" name="Content Placeholder 3">
            <a:extLst>
              <a:ext uri="{FF2B5EF4-FFF2-40B4-BE49-F238E27FC236}">
                <a16:creationId xmlns:a16="http://schemas.microsoft.com/office/drawing/2014/main" id="{E60C8BFE-78BC-4A07-9E64-C3EB5018CF96}"/>
              </a:ext>
            </a:extLst>
          </p:cNvPr>
          <p:cNvSpPr>
            <a:spLocks noGrp="1"/>
          </p:cNvSpPr>
          <p:nvPr>
            <p:ph sz="half" idx="2"/>
          </p:nvPr>
        </p:nvSpPr>
        <p:spPr/>
        <p:txBody>
          <a:bodyPr/>
          <a:lstStyle/>
          <a:p>
            <a:r>
              <a:rPr lang="en-US" dirty="0"/>
              <a:t>Rebuild UI/UX</a:t>
            </a:r>
          </a:p>
          <a:p>
            <a:r>
              <a:rPr lang="en-US" dirty="0"/>
              <a:t>Move from CRUD Services to Function/Capability Based</a:t>
            </a:r>
          </a:p>
          <a:p>
            <a:r>
              <a:rPr lang="en-US" dirty="0"/>
              <a:t>Switch Synchronization Method</a:t>
            </a:r>
          </a:p>
          <a:p>
            <a:r>
              <a:rPr lang="en-US" dirty="0"/>
              <a:t>Switch Out Custom CORS Implementation</a:t>
            </a:r>
          </a:p>
        </p:txBody>
      </p:sp>
      <p:sp>
        <p:nvSpPr>
          <p:cNvPr id="5" name="Text Placeholder 4">
            <a:extLst>
              <a:ext uri="{FF2B5EF4-FFF2-40B4-BE49-F238E27FC236}">
                <a16:creationId xmlns:a16="http://schemas.microsoft.com/office/drawing/2014/main" id="{6D0B7066-74E5-46C3-B67D-D3BB13E8BDEC}"/>
              </a:ext>
            </a:extLst>
          </p:cNvPr>
          <p:cNvSpPr>
            <a:spLocks noGrp="1"/>
          </p:cNvSpPr>
          <p:nvPr>
            <p:ph type="body" sz="quarter" idx="3"/>
          </p:nvPr>
        </p:nvSpPr>
        <p:spPr/>
        <p:txBody>
          <a:bodyPr/>
          <a:lstStyle/>
          <a:p>
            <a:r>
              <a:rPr lang="en-US" dirty="0"/>
              <a:t>Invest</a:t>
            </a:r>
          </a:p>
        </p:txBody>
      </p:sp>
      <p:sp>
        <p:nvSpPr>
          <p:cNvPr id="6" name="Content Placeholder 5">
            <a:extLst>
              <a:ext uri="{FF2B5EF4-FFF2-40B4-BE49-F238E27FC236}">
                <a16:creationId xmlns:a16="http://schemas.microsoft.com/office/drawing/2014/main" id="{EBF7F61B-5B2D-45A3-AFDE-BB0EFE9F2F83}"/>
              </a:ext>
            </a:extLst>
          </p:cNvPr>
          <p:cNvSpPr>
            <a:spLocks noGrp="1"/>
          </p:cNvSpPr>
          <p:nvPr>
            <p:ph sz="quarter" idx="4"/>
          </p:nvPr>
        </p:nvSpPr>
        <p:spPr/>
        <p:txBody>
          <a:bodyPr/>
          <a:lstStyle/>
          <a:p>
            <a:r>
              <a:rPr lang="en-US" dirty="0"/>
              <a:t>Reorganize Code</a:t>
            </a:r>
          </a:p>
          <a:p>
            <a:r>
              <a:rPr lang="en-US" dirty="0"/>
              <a:t>Add Tests</a:t>
            </a:r>
          </a:p>
          <a:p>
            <a:r>
              <a:rPr lang="en-US" dirty="0"/>
              <a:t>Update Database</a:t>
            </a:r>
          </a:p>
        </p:txBody>
      </p:sp>
    </p:spTree>
    <p:extLst>
      <p:ext uri="{BB962C8B-B14F-4D97-AF65-F5344CB8AC3E}">
        <p14:creationId xmlns:p14="http://schemas.microsoft.com/office/powerpoint/2010/main" val="10451603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30434-20C0-465B-829C-27FF22CED78C}"/>
              </a:ext>
            </a:extLst>
          </p:cNvPr>
          <p:cNvSpPr>
            <a:spLocks noGrp="1"/>
          </p:cNvSpPr>
          <p:nvPr>
            <p:ph type="title"/>
          </p:nvPr>
        </p:nvSpPr>
        <p:spPr/>
        <p:txBody>
          <a:bodyPr anchor="t"/>
          <a:lstStyle/>
          <a:p>
            <a:r>
              <a:rPr lang="en-US" dirty="0"/>
              <a:t>Modern Code Base, Improper Practices, Design &amp; Architecture Flaws</a:t>
            </a:r>
          </a:p>
        </p:txBody>
      </p:sp>
      <p:sp>
        <p:nvSpPr>
          <p:cNvPr id="3" name="Text Placeholder 2">
            <a:extLst>
              <a:ext uri="{FF2B5EF4-FFF2-40B4-BE49-F238E27FC236}">
                <a16:creationId xmlns:a16="http://schemas.microsoft.com/office/drawing/2014/main" id="{BECF2312-6E60-4AEB-8EF9-783E0DCDDCB7}"/>
              </a:ext>
            </a:extLst>
          </p:cNvPr>
          <p:cNvSpPr>
            <a:spLocks noGrp="1"/>
          </p:cNvSpPr>
          <p:nvPr>
            <p:ph type="body" idx="1"/>
          </p:nvPr>
        </p:nvSpPr>
        <p:spPr>
          <a:xfrm>
            <a:off x="1048280" y="2658533"/>
            <a:ext cx="4588931" cy="576262"/>
          </a:xfrm>
        </p:spPr>
        <p:txBody>
          <a:bodyPr/>
          <a:lstStyle/>
          <a:p>
            <a:r>
              <a:rPr lang="en-US" dirty="0"/>
              <a:t>Kept</a:t>
            </a:r>
          </a:p>
        </p:txBody>
      </p:sp>
      <p:sp>
        <p:nvSpPr>
          <p:cNvPr id="4" name="Content Placeholder 3">
            <a:extLst>
              <a:ext uri="{FF2B5EF4-FFF2-40B4-BE49-F238E27FC236}">
                <a16:creationId xmlns:a16="http://schemas.microsoft.com/office/drawing/2014/main" id="{7CB75AF6-F63C-4748-ABF8-FC90E828196E}"/>
              </a:ext>
            </a:extLst>
          </p:cNvPr>
          <p:cNvSpPr>
            <a:spLocks noGrp="1"/>
          </p:cNvSpPr>
          <p:nvPr>
            <p:ph sz="half" idx="2"/>
          </p:nvPr>
        </p:nvSpPr>
        <p:spPr>
          <a:xfrm>
            <a:off x="760412" y="3243262"/>
            <a:ext cx="2859088" cy="2547937"/>
          </a:xfrm>
        </p:spPr>
        <p:txBody>
          <a:bodyPr/>
          <a:lstStyle/>
          <a:p>
            <a:r>
              <a:rPr lang="en-US" dirty="0"/>
              <a:t>Schedule</a:t>
            </a:r>
          </a:p>
          <a:p>
            <a:r>
              <a:rPr lang="en-US" dirty="0"/>
              <a:t>Tasks</a:t>
            </a:r>
          </a:p>
          <a:p>
            <a:r>
              <a:rPr lang="en-US" dirty="0"/>
              <a:t>Timers</a:t>
            </a:r>
          </a:p>
          <a:p>
            <a:r>
              <a:rPr lang="en-US" dirty="0"/>
              <a:t>Shift Notes</a:t>
            </a:r>
          </a:p>
          <a:p>
            <a:pPr marL="0" indent="0">
              <a:buNone/>
            </a:pPr>
            <a:endParaRPr lang="en-US" dirty="0"/>
          </a:p>
          <a:p>
            <a:endParaRPr lang="en-US" dirty="0"/>
          </a:p>
          <a:p>
            <a:endParaRPr lang="en-US" dirty="0"/>
          </a:p>
          <a:p>
            <a:endParaRPr lang="en-US" dirty="0"/>
          </a:p>
          <a:p>
            <a:endParaRPr lang="en-US" dirty="0"/>
          </a:p>
        </p:txBody>
      </p:sp>
      <p:sp>
        <p:nvSpPr>
          <p:cNvPr id="5" name="Text Placeholder 4">
            <a:extLst>
              <a:ext uri="{FF2B5EF4-FFF2-40B4-BE49-F238E27FC236}">
                <a16:creationId xmlns:a16="http://schemas.microsoft.com/office/drawing/2014/main" id="{FEE25DFF-E409-4C06-A69A-A8DEBC5EE8CE}"/>
              </a:ext>
            </a:extLst>
          </p:cNvPr>
          <p:cNvSpPr>
            <a:spLocks noGrp="1"/>
          </p:cNvSpPr>
          <p:nvPr>
            <p:ph type="body" sz="quarter" idx="3"/>
          </p:nvPr>
        </p:nvSpPr>
        <p:spPr>
          <a:xfrm>
            <a:off x="5159109" y="2675467"/>
            <a:ext cx="2218267" cy="576262"/>
          </a:xfrm>
        </p:spPr>
        <p:txBody>
          <a:bodyPr/>
          <a:lstStyle/>
          <a:p>
            <a:r>
              <a:rPr lang="en-US" dirty="0"/>
              <a:t>Discarded</a:t>
            </a:r>
          </a:p>
        </p:txBody>
      </p:sp>
      <p:sp>
        <p:nvSpPr>
          <p:cNvPr id="6" name="Content Placeholder 5">
            <a:extLst>
              <a:ext uri="{FF2B5EF4-FFF2-40B4-BE49-F238E27FC236}">
                <a16:creationId xmlns:a16="http://schemas.microsoft.com/office/drawing/2014/main" id="{28788CE2-36FD-4983-A199-CD54FAA2E449}"/>
              </a:ext>
            </a:extLst>
          </p:cNvPr>
          <p:cNvSpPr>
            <a:spLocks noGrp="1"/>
          </p:cNvSpPr>
          <p:nvPr>
            <p:ph sz="quarter" idx="4"/>
          </p:nvPr>
        </p:nvSpPr>
        <p:spPr>
          <a:xfrm>
            <a:off x="4886589" y="3251729"/>
            <a:ext cx="2579688" cy="2547937"/>
          </a:xfrm>
        </p:spPr>
        <p:txBody>
          <a:bodyPr/>
          <a:lstStyle/>
          <a:p>
            <a:r>
              <a:rPr lang="en-US" dirty="0"/>
              <a:t>Reports</a:t>
            </a:r>
          </a:p>
          <a:p>
            <a:r>
              <a:rPr lang="en-US" dirty="0"/>
              <a:t>Client Build</a:t>
            </a:r>
          </a:p>
          <a:p>
            <a:r>
              <a:rPr lang="en-US" dirty="0"/>
              <a:t>Administration</a:t>
            </a:r>
          </a:p>
          <a:p>
            <a:endParaRPr lang="en-US" dirty="0"/>
          </a:p>
        </p:txBody>
      </p:sp>
      <p:sp>
        <p:nvSpPr>
          <p:cNvPr id="8" name="Text Placeholder 4">
            <a:extLst>
              <a:ext uri="{FF2B5EF4-FFF2-40B4-BE49-F238E27FC236}">
                <a16:creationId xmlns:a16="http://schemas.microsoft.com/office/drawing/2014/main" id="{5EDD7CA7-0FC6-4223-943D-6BA50C04F2AA}"/>
              </a:ext>
            </a:extLst>
          </p:cNvPr>
          <p:cNvSpPr txBox="1">
            <a:spLocks/>
          </p:cNvSpPr>
          <p:nvPr/>
        </p:nvSpPr>
        <p:spPr>
          <a:xfrm>
            <a:off x="9447741" y="2675467"/>
            <a:ext cx="2218267" cy="576262"/>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tx1"/>
              </a:buClr>
              <a:buSzPct val="100000"/>
              <a:buFont typeface="Arial"/>
              <a:buNone/>
              <a:defRPr sz="2800" b="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100000"/>
              <a:buFont typeface="Arial"/>
              <a:buNone/>
              <a:defRPr sz="20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100000"/>
              <a:buFont typeface="Arial"/>
              <a:buNone/>
              <a:defRPr sz="18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ADDED</a:t>
            </a:r>
          </a:p>
        </p:txBody>
      </p:sp>
      <p:sp>
        <p:nvSpPr>
          <p:cNvPr id="9" name="Content Placeholder 5">
            <a:extLst>
              <a:ext uri="{FF2B5EF4-FFF2-40B4-BE49-F238E27FC236}">
                <a16:creationId xmlns:a16="http://schemas.microsoft.com/office/drawing/2014/main" id="{9A687881-00E3-4D7A-BB76-585F4AFF374D}"/>
              </a:ext>
            </a:extLst>
          </p:cNvPr>
          <p:cNvSpPr txBox="1">
            <a:spLocks/>
          </p:cNvSpPr>
          <p:nvPr/>
        </p:nvSpPr>
        <p:spPr>
          <a:xfrm>
            <a:off x="9175221" y="3251729"/>
            <a:ext cx="2579688" cy="254793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Better UX</a:t>
            </a:r>
          </a:p>
          <a:p>
            <a:r>
              <a:rPr lang="en-US" dirty="0"/>
              <a:t>Shift from Timers to State Tracking</a:t>
            </a:r>
          </a:p>
        </p:txBody>
      </p:sp>
      <p:sp>
        <p:nvSpPr>
          <p:cNvPr id="10" name="Oval 9">
            <a:extLst>
              <a:ext uri="{FF2B5EF4-FFF2-40B4-BE49-F238E27FC236}">
                <a16:creationId xmlns:a16="http://schemas.microsoft.com/office/drawing/2014/main" id="{8D2DC2D9-D41F-41B7-9426-B49AD0EC6CBA}"/>
              </a:ext>
            </a:extLst>
          </p:cNvPr>
          <p:cNvSpPr/>
          <p:nvPr/>
        </p:nvSpPr>
        <p:spPr>
          <a:xfrm>
            <a:off x="4356100" y="2311400"/>
            <a:ext cx="3517900" cy="27178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F3955B2-A9EA-4A30-AF5F-FC1390FDC8B4}"/>
              </a:ext>
            </a:extLst>
          </p:cNvPr>
          <p:cNvSpPr txBox="1"/>
          <p:nvPr/>
        </p:nvSpPr>
        <p:spPr>
          <a:xfrm>
            <a:off x="4424628" y="5042429"/>
            <a:ext cx="3687228" cy="523220"/>
          </a:xfrm>
          <a:prstGeom prst="rect">
            <a:avLst/>
          </a:prstGeom>
          <a:noFill/>
        </p:spPr>
        <p:txBody>
          <a:bodyPr wrap="none" rtlCol="0">
            <a:spAutoFit/>
          </a:bodyPr>
          <a:lstStyle/>
          <a:p>
            <a:r>
              <a:rPr lang="en-US" sz="2800" b="1" dirty="0">
                <a:solidFill>
                  <a:srgbClr val="FF0000"/>
                </a:solidFill>
                <a:latin typeface="Comic Sans MS" panose="030F0702030302020204" pitchFamily="66" charset="0"/>
              </a:rPr>
              <a:t>Not truly Discarded</a:t>
            </a:r>
          </a:p>
        </p:txBody>
      </p:sp>
    </p:spTree>
    <p:extLst>
      <p:ext uri="{BB962C8B-B14F-4D97-AF65-F5344CB8AC3E}">
        <p14:creationId xmlns:p14="http://schemas.microsoft.com/office/powerpoint/2010/main" val="41424348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E524-3CD4-4799-A6E7-8E7338E355F6}"/>
              </a:ext>
            </a:extLst>
          </p:cNvPr>
          <p:cNvSpPr>
            <a:spLocks noGrp="1"/>
          </p:cNvSpPr>
          <p:nvPr>
            <p:ph type="title"/>
          </p:nvPr>
        </p:nvSpPr>
        <p:spPr/>
        <p:txBody>
          <a:bodyPr/>
          <a:lstStyle/>
          <a:p>
            <a:r>
              <a:rPr lang="en-US" dirty="0"/>
              <a:t>Modern Code Base, Improper Practices, Design &amp; Architecture Flaws</a:t>
            </a:r>
          </a:p>
        </p:txBody>
      </p:sp>
      <p:graphicFrame>
        <p:nvGraphicFramePr>
          <p:cNvPr id="3" name="Table 2">
            <a:extLst>
              <a:ext uri="{FF2B5EF4-FFF2-40B4-BE49-F238E27FC236}">
                <a16:creationId xmlns:a16="http://schemas.microsoft.com/office/drawing/2014/main" id="{4322722B-0021-4956-A3F5-648722669E94}"/>
              </a:ext>
            </a:extLst>
          </p:cNvPr>
          <p:cNvGraphicFramePr>
            <a:graphicFrameLocks noGrp="1"/>
          </p:cNvGraphicFramePr>
          <p:nvPr/>
        </p:nvGraphicFramePr>
        <p:xfrm>
          <a:off x="1308100" y="2281766"/>
          <a:ext cx="9448800" cy="366268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196800003"/>
                    </a:ext>
                  </a:extLst>
                </a:gridCol>
                <a:gridCol w="2362200">
                  <a:extLst>
                    <a:ext uri="{9D8B030D-6E8A-4147-A177-3AD203B41FA5}">
                      <a16:colId xmlns:a16="http://schemas.microsoft.com/office/drawing/2014/main" val="3309175698"/>
                    </a:ext>
                  </a:extLst>
                </a:gridCol>
                <a:gridCol w="2362200">
                  <a:extLst>
                    <a:ext uri="{9D8B030D-6E8A-4147-A177-3AD203B41FA5}">
                      <a16:colId xmlns:a16="http://schemas.microsoft.com/office/drawing/2014/main" val="2821180460"/>
                    </a:ext>
                  </a:extLst>
                </a:gridCol>
                <a:gridCol w="2362200">
                  <a:extLst>
                    <a:ext uri="{9D8B030D-6E8A-4147-A177-3AD203B41FA5}">
                      <a16:colId xmlns:a16="http://schemas.microsoft.com/office/drawing/2014/main" val="2294874457"/>
                    </a:ext>
                  </a:extLst>
                </a:gridCol>
              </a:tblGrid>
              <a:tr h="370840">
                <a:tc>
                  <a:txBody>
                    <a:bodyPr/>
                    <a:lstStyle/>
                    <a:p>
                      <a:r>
                        <a:rPr lang="en-US" dirty="0"/>
                        <a:t>Rationalization</a:t>
                      </a:r>
                    </a:p>
                  </a:txBody>
                  <a:tcPr/>
                </a:tc>
                <a:tc>
                  <a:txBody>
                    <a:bodyPr/>
                    <a:lstStyle/>
                    <a:p>
                      <a:r>
                        <a:rPr lang="en-US" dirty="0"/>
                        <a:t>Phase 1</a:t>
                      </a:r>
                    </a:p>
                  </a:txBody>
                  <a:tcPr/>
                </a:tc>
                <a:tc>
                  <a:txBody>
                    <a:bodyPr/>
                    <a:lstStyle/>
                    <a:p>
                      <a:r>
                        <a:rPr lang="en-US" dirty="0"/>
                        <a:t>Phase 2</a:t>
                      </a:r>
                    </a:p>
                  </a:txBody>
                  <a:tcPr/>
                </a:tc>
                <a:tc>
                  <a:txBody>
                    <a:bodyPr/>
                    <a:lstStyle/>
                    <a:p>
                      <a:r>
                        <a:rPr lang="en-US" dirty="0"/>
                        <a:t>Phase 3</a:t>
                      </a:r>
                    </a:p>
                  </a:txBody>
                  <a:tcPr/>
                </a:tc>
                <a:extLst>
                  <a:ext uri="{0D108BD9-81ED-4DB2-BD59-A6C34878D82A}">
                    <a16:rowId xmlns:a16="http://schemas.microsoft.com/office/drawing/2014/main" val="1223603329"/>
                  </a:ext>
                </a:extLst>
              </a:tr>
              <a:tr h="502074">
                <a:tc>
                  <a:txBody>
                    <a:bodyPr/>
                    <a:lstStyle/>
                    <a:p>
                      <a:pPr algn="l"/>
                      <a:r>
                        <a:rPr lang="en-US" sz="4800" b="1" dirty="0">
                          <a:solidFill>
                            <a:srgbClr val="00B050"/>
                          </a:solidFill>
                        </a:rPr>
                        <a:t>T</a:t>
                      </a:r>
                      <a:r>
                        <a:rPr lang="en-US" sz="2800" b="1" dirty="0">
                          <a:solidFill>
                            <a:schemeClr val="bg1">
                              <a:lumMod val="95000"/>
                              <a:lumOff val="5000"/>
                            </a:schemeClr>
                          </a:solidFill>
                        </a:rPr>
                        <a:t>olerate</a:t>
                      </a:r>
                      <a:endParaRPr lang="en-US" sz="4800" b="1" dirty="0">
                        <a:solidFill>
                          <a:schemeClr val="bg1">
                            <a:lumMod val="95000"/>
                            <a:lumOff val="5000"/>
                          </a:schemeClr>
                        </a:solidFill>
                      </a:endParaRPr>
                    </a:p>
                  </a:txBody>
                  <a:tcPr/>
                </a:tc>
                <a:tc>
                  <a:txBody>
                    <a:bodyPr/>
                    <a:lstStyle/>
                    <a:p>
                      <a:r>
                        <a:rPr lang="en-US" dirty="0"/>
                        <a:t>Discard</a:t>
                      </a:r>
                    </a:p>
                  </a:txBody>
                  <a:tcPr/>
                </a:tc>
                <a:tc>
                  <a:txBody>
                    <a:bodyPr/>
                    <a:lstStyle/>
                    <a:p>
                      <a:r>
                        <a:rPr lang="en-US" dirty="0"/>
                        <a:t>Discard</a:t>
                      </a:r>
                    </a:p>
                  </a:txBody>
                  <a:tcPr/>
                </a:tc>
                <a:tc>
                  <a:txBody>
                    <a:bodyPr/>
                    <a:lstStyle/>
                    <a:p>
                      <a:endParaRPr lang="en-US" dirty="0"/>
                    </a:p>
                  </a:txBody>
                  <a:tcPr/>
                </a:tc>
                <a:extLst>
                  <a:ext uri="{0D108BD9-81ED-4DB2-BD59-A6C34878D82A}">
                    <a16:rowId xmlns:a16="http://schemas.microsoft.com/office/drawing/2014/main" val="777650184"/>
                  </a:ext>
                </a:extLst>
              </a:tr>
              <a:tr h="370840">
                <a:tc>
                  <a:txBody>
                    <a:bodyPr/>
                    <a:lstStyle/>
                    <a:p>
                      <a:pPr algn="l"/>
                      <a:r>
                        <a:rPr lang="en-US" sz="4800" b="1" dirty="0">
                          <a:solidFill>
                            <a:srgbClr val="00B050"/>
                          </a:solidFill>
                        </a:rPr>
                        <a:t>I</a:t>
                      </a:r>
                      <a:r>
                        <a:rPr lang="en-US" sz="2800" b="1" dirty="0">
                          <a:solidFill>
                            <a:schemeClr val="bg1">
                              <a:lumMod val="95000"/>
                              <a:lumOff val="5000"/>
                            </a:schemeClr>
                          </a:solidFill>
                        </a:rPr>
                        <a:t>nvest</a:t>
                      </a:r>
                      <a:endParaRPr lang="en-US" sz="2800" b="1" dirty="0">
                        <a:solidFill>
                          <a:srgbClr val="00B050"/>
                        </a:solidFill>
                      </a:endParaRPr>
                    </a:p>
                  </a:txBody>
                  <a:tcPr/>
                </a:tc>
                <a:tc>
                  <a:txBody>
                    <a:bodyPr/>
                    <a:lstStyle/>
                    <a:p>
                      <a:r>
                        <a:rPr lang="en-US" dirty="0"/>
                        <a:t>Keep</a:t>
                      </a:r>
                    </a:p>
                  </a:txBody>
                  <a:tcPr/>
                </a:tc>
                <a:tc>
                  <a:txBody>
                    <a:bodyPr/>
                    <a:lstStyle/>
                    <a:p>
                      <a:r>
                        <a:rPr lang="en-US" dirty="0"/>
                        <a:t>Added</a:t>
                      </a:r>
                    </a:p>
                  </a:txBody>
                  <a:tcPr/>
                </a:tc>
                <a:tc>
                  <a:txBody>
                    <a:bodyPr/>
                    <a:lstStyle/>
                    <a:p>
                      <a:r>
                        <a:rPr lang="en-US" dirty="0"/>
                        <a:t>Discard</a:t>
                      </a:r>
                    </a:p>
                  </a:txBody>
                  <a:tcPr/>
                </a:tc>
                <a:extLst>
                  <a:ext uri="{0D108BD9-81ED-4DB2-BD59-A6C34878D82A}">
                    <a16:rowId xmlns:a16="http://schemas.microsoft.com/office/drawing/2014/main" val="149804394"/>
                  </a:ext>
                </a:extLst>
              </a:tr>
              <a:tr h="370840">
                <a:tc>
                  <a:txBody>
                    <a:bodyPr/>
                    <a:lstStyle/>
                    <a:p>
                      <a:pPr algn="l"/>
                      <a:r>
                        <a:rPr lang="en-US" sz="4800" b="1" dirty="0">
                          <a:solidFill>
                            <a:srgbClr val="00B050"/>
                          </a:solidFill>
                        </a:rPr>
                        <a:t>M</a:t>
                      </a:r>
                      <a:r>
                        <a:rPr lang="en-US" sz="2800" b="1" dirty="0">
                          <a:solidFill>
                            <a:schemeClr val="bg1">
                              <a:lumMod val="95000"/>
                              <a:lumOff val="5000"/>
                            </a:schemeClr>
                          </a:solidFill>
                        </a:rPr>
                        <a:t>igrate</a:t>
                      </a:r>
                      <a:endParaRPr lang="en-US" sz="2800" b="1" dirty="0">
                        <a:solidFill>
                          <a:srgbClr val="00B050"/>
                        </a:solidFill>
                      </a:endParaRPr>
                    </a:p>
                  </a:txBody>
                  <a:tcPr/>
                </a:tc>
                <a:tc>
                  <a:txBody>
                    <a:bodyPr/>
                    <a:lstStyle/>
                    <a:p>
                      <a:r>
                        <a:rPr lang="en-US" dirty="0"/>
                        <a:t>Keep</a:t>
                      </a:r>
                    </a:p>
                  </a:txBody>
                  <a:tcPr/>
                </a:tc>
                <a:tc>
                  <a:txBody>
                    <a:bodyPr/>
                    <a:lstStyle/>
                    <a:p>
                      <a:r>
                        <a:rPr lang="en-US" dirty="0"/>
                        <a:t>Keep</a:t>
                      </a:r>
                    </a:p>
                  </a:txBody>
                  <a:tcPr/>
                </a:tc>
                <a:tc>
                  <a:txBody>
                    <a:bodyPr/>
                    <a:lstStyle/>
                    <a:p>
                      <a:r>
                        <a:rPr lang="en-US" dirty="0"/>
                        <a:t>Database Concerns</a:t>
                      </a:r>
                    </a:p>
                  </a:txBody>
                  <a:tcPr/>
                </a:tc>
                <a:extLst>
                  <a:ext uri="{0D108BD9-81ED-4DB2-BD59-A6C34878D82A}">
                    <a16:rowId xmlns:a16="http://schemas.microsoft.com/office/drawing/2014/main" val="2088388357"/>
                  </a:ext>
                </a:extLst>
              </a:tr>
              <a:tr h="370840">
                <a:tc>
                  <a:txBody>
                    <a:bodyPr/>
                    <a:lstStyle/>
                    <a:p>
                      <a:pPr algn="l"/>
                      <a:r>
                        <a:rPr lang="en-US" sz="4800" b="1" dirty="0">
                          <a:solidFill>
                            <a:srgbClr val="00B050"/>
                          </a:solidFill>
                        </a:rPr>
                        <a:t>E</a:t>
                      </a:r>
                      <a:r>
                        <a:rPr lang="en-US" sz="2800" b="1" dirty="0">
                          <a:solidFill>
                            <a:schemeClr val="bg1">
                              <a:lumMod val="95000"/>
                              <a:lumOff val="5000"/>
                            </a:schemeClr>
                          </a:solidFill>
                        </a:rPr>
                        <a:t>liminate</a:t>
                      </a:r>
                      <a:endParaRPr lang="en-US" sz="2800" b="1" dirty="0">
                        <a:solidFill>
                          <a:srgbClr val="00B050"/>
                        </a:solidFill>
                      </a:endParaRPr>
                    </a:p>
                  </a:txBody>
                  <a:tcPr/>
                </a:tc>
                <a:tc>
                  <a:txBody>
                    <a:bodyPr/>
                    <a:lstStyle/>
                    <a:p>
                      <a:endParaRPr lang="en-US" dirty="0"/>
                    </a:p>
                  </a:txBody>
                  <a:tcPr/>
                </a:tc>
                <a:tc>
                  <a:txBody>
                    <a:bodyPr/>
                    <a:lstStyle/>
                    <a:p>
                      <a:r>
                        <a:rPr lang="en-US" dirty="0"/>
                        <a:t>Old UX</a:t>
                      </a:r>
                    </a:p>
                  </a:txBody>
                  <a:tcPr/>
                </a:tc>
                <a:tc>
                  <a:txBody>
                    <a:bodyPr/>
                    <a:lstStyle/>
                    <a:p>
                      <a:r>
                        <a:rPr lang="en-US" dirty="0"/>
                        <a:t>Old DB</a:t>
                      </a:r>
                    </a:p>
                  </a:txBody>
                  <a:tcPr/>
                </a:tc>
                <a:extLst>
                  <a:ext uri="{0D108BD9-81ED-4DB2-BD59-A6C34878D82A}">
                    <a16:rowId xmlns:a16="http://schemas.microsoft.com/office/drawing/2014/main" val="2841401665"/>
                  </a:ext>
                </a:extLst>
              </a:tr>
            </a:tbl>
          </a:graphicData>
        </a:graphic>
      </p:graphicFrame>
    </p:spTree>
    <p:extLst>
      <p:ext uri="{BB962C8B-B14F-4D97-AF65-F5344CB8AC3E}">
        <p14:creationId xmlns:p14="http://schemas.microsoft.com/office/powerpoint/2010/main" val="2316263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507EB-E913-4B50-B25A-4847683B4541}"/>
              </a:ext>
            </a:extLst>
          </p:cNvPr>
          <p:cNvSpPr>
            <a:spLocks noGrp="1"/>
          </p:cNvSpPr>
          <p:nvPr>
            <p:ph type="title"/>
          </p:nvPr>
        </p:nvSpPr>
        <p:spPr/>
        <p:txBody>
          <a:bodyPr/>
          <a:lstStyle/>
          <a:p>
            <a:r>
              <a:rPr lang="en-US" dirty="0"/>
              <a:t>Who Am I?</a:t>
            </a:r>
          </a:p>
        </p:txBody>
      </p:sp>
      <p:sp>
        <p:nvSpPr>
          <p:cNvPr id="7" name="Arrow: Right 6">
            <a:extLst>
              <a:ext uri="{FF2B5EF4-FFF2-40B4-BE49-F238E27FC236}">
                <a16:creationId xmlns:a16="http://schemas.microsoft.com/office/drawing/2014/main" id="{A65B1254-2D1D-4CB2-BB7F-4F72541C6676}"/>
              </a:ext>
            </a:extLst>
          </p:cNvPr>
          <p:cNvSpPr/>
          <p:nvPr/>
        </p:nvSpPr>
        <p:spPr>
          <a:xfrm>
            <a:off x="5060950" y="2654300"/>
            <a:ext cx="1238250" cy="793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325F018-F4E0-4AB6-A386-0D05D5CA50BB}"/>
              </a:ext>
            </a:extLst>
          </p:cNvPr>
          <p:cNvPicPr>
            <a:picLocks noChangeAspect="1"/>
          </p:cNvPicPr>
          <p:nvPr/>
        </p:nvPicPr>
        <p:blipFill>
          <a:blip r:embed="rId2"/>
          <a:stretch>
            <a:fillRect/>
          </a:stretch>
        </p:blipFill>
        <p:spPr>
          <a:xfrm>
            <a:off x="7073900" y="311149"/>
            <a:ext cx="4426156" cy="2477869"/>
          </a:xfrm>
          <a:prstGeom prst="rect">
            <a:avLst/>
          </a:prstGeom>
        </p:spPr>
      </p:pic>
      <p:pic>
        <p:nvPicPr>
          <p:cNvPr id="2050" name="Picture 2" descr="Image result for IBM Mainframe logo">
            <a:hlinkClick r:id="rId3"/>
            <a:extLst>
              <a:ext uri="{FF2B5EF4-FFF2-40B4-BE49-F238E27FC236}">
                <a16:creationId xmlns:a16="http://schemas.microsoft.com/office/drawing/2014/main" id="{FDD246A1-CE4C-44DF-892B-66A4289A04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826" t="12778" r="10772" b="16667"/>
          <a:stretch/>
        </p:blipFill>
        <p:spPr bwMode="auto">
          <a:xfrm>
            <a:off x="500062" y="2330450"/>
            <a:ext cx="3879719" cy="21272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C5B0714B-FEB2-4F05-B30B-C626B32C9666}"/>
              </a:ext>
            </a:extLst>
          </p:cNvPr>
          <p:cNvPicPr>
            <a:picLocks noChangeAspect="1"/>
          </p:cNvPicPr>
          <p:nvPr/>
        </p:nvPicPr>
        <p:blipFill>
          <a:blip r:embed="rId5"/>
          <a:stretch>
            <a:fillRect/>
          </a:stretch>
        </p:blipFill>
        <p:spPr>
          <a:xfrm>
            <a:off x="7297737" y="2883019"/>
            <a:ext cx="3857625" cy="1905000"/>
          </a:xfrm>
          <a:prstGeom prst="rect">
            <a:avLst/>
          </a:prstGeom>
        </p:spPr>
      </p:pic>
      <p:pic>
        <p:nvPicPr>
          <p:cNvPr id="9" name="Picture 8">
            <a:extLst>
              <a:ext uri="{FF2B5EF4-FFF2-40B4-BE49-F238E27FC236}">
                <a16:creationId xmlns:a16="http://schemas.microsoft.com/office/drawing/2014/main" id="{A7CEC5A8-1F1E-4072-8550-028B7E1F553E}"/>
              </a:ext>
            </a:extLst>
          </p:cNvPr>
          <p:cNvPicPr>
            <a:picLocks noChangeAspect="1"/>
          </p:cNvPicPr>
          <p:nvPr/>
        </p:nvPicPr>
        <p:blipFill>
          <a:blip r:embed="rId6"/>
          <a:stretch>
            <a:fillRect/>
          </a:stretch>
        </p:blipFill>
        <p:spPr>
          <a:xfrm>
            <a:off x="1270252" y="4369052"/>
            <a:ext cx="2127250" cy="2127250"/>
          </a:xfrm>
          <a:prstGeom prst="rect">
            <a:avLst/>
          </a:prstGeom>
        </p:spPr>
      </p:pic>
      <p:pic>
        <p:nvPicPr>
          <p:cNvPr id="15" name="Picture 14">
            <a:extLst>
              <a:ext uri="{FF2B5EF4-FFF2-40B4-BE49-F238E27FC236}">
                <a16:creationId xmlns:a16="http://schemas.microsoft.com/office/drawing/2014/main" id="{8425152A-8E24-46D5-A583-8314ED35419A}"/>
              </a:ext>
            </a:extLst>
          </p:cNvPr>
          <p:cNvPicPr>
            <a:picLocks noChangeAspect="1"/>
          </p:cNvPicPr>
          <p:nvPr/>
        </p:nvPicPr>
        <p:blipFill>
          <a:blip r:embed="rId7"/>
          <a:stretch>
            <a:fillRect/>
          </a:stretch>
        </p:blipFill>
        <p:spPr>
          <a:xfrm>
            <a:off x="6299200" y="4946551"/>
            <a:ext cx="2857899" cy="1409897"/>
          </a:xfrm>
          <a:prstGeom prst="rect">
            <a:avLst/>
          </a:prstGeom>
        </p:spPr>
      </p:pic>
      <p:pic>
        <p:nvPicPr>
          <p:cNvPr id="17" name="Picture 16">
            <a:extLst>
              <a:ext uri="{FF2B5EF4-FFF2-40B4-BE49-F238E27FC236}">
                <a16:creationId xmlns:a16="http://schemas.microsoft.com/office/drawing/2014/main" id="{C225579A-98DF-495C-B20C-4CD59B7DD687}"/>
              </a:ext>
            </a:extLst>
          </p:cNvPr>
          <p:cNvPicPr>
            <a:picLocks noChangeAspect="1"/>
          </p:cNvPicPr>
          <p:nvPr/>
        </p:nvPicPr>
        <p:blipFill>
          <a:blip r:embed="rId8"/>
          <a:stretch>
            <a:fillRect/>
          </a:stretch>
        </p:blipFill>
        <p:spPr>
          <a:xfrm>
            <a:off x="10065357" y="4946551"/>
            <a:ext cx="1712781" cy="1712781"/>
          </a:xfrm>
          <a:prstGeom prst="rect">
            <a:avLst/>
          </a:prstGeom>
        </p:spPr>
      </p:pic>
      <p:sp>
        <p:nvSpPr>
          <p:cNvPr id="19" name="Arrow: Right 18">
            <a:extLst>
              <a:ext uri="{FF2B5EF4-FFF2-40B4-BE49-F238E27FC236}">
                <a16:creationId xmlns:a16="http://schemas.microsoft.com/office/drawing/2014/main" id="{BA1C2B73-5EE2-4118-A3A9-ECA4BDA95E31}"/>
              </a:ext>
            </a:extLst>
          </p:cNvPr>
          <p:cNvSpPr/>
          <p:nvPr/>
        </p:nvSpPr>
        <p:spPr>
          <a:xfrm>
            <a:off x="3548566" y="5187950"/>
            <a:ext cx="2464883" cy="793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842770"/>
      </p:ext>
    </p:extLst>
  </p:cSld>
  <p:clrMapOvr>
    <a:masterClrMapping/>
  </p:clrMapOvr>
  <p:transition spd="slow">
    <p:cove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30434-20C0-465B-829C-27FF22CED78C}"/>
              </a:ext>
            </a:extLst>
          </p:cNvPr>
          <p:cNvSpPr>
            <a:spLocks noGrp="1"/>
          </p:cNvSpPr>
          <p:nvPr>
            <p:ph type="title"/>
          </p:nvPr>
        </p:nvSpPr>
        <p:spPr/>
        <p:txBody>
          <a:bodyPr anchor="t"/>
          <a:lstStyle/>
          <a:p>
            <a:r>
              <a:rPr lang="en-US" dirty="0"/>
              <a:t>Modern Code Base, Improper Practices, Design &amp; Architecture Flaws</a:t>
            </a:r>
          </a:p>
        </p:txBody>
      </p:sp>
      <p:sp>
        <p:nvSpPr>
          <p:cNvPr id="3" name="Text Placeholder 2">
            <a:extLst>
              <a:ext uri="{FF2B5EF4-FFF2-40B4-BE49-F238E27FC236}">
                <a16:creationId xmlns:a16="http://schemas.microsoft.com/office/drawing/2014/main" id="{BECF2312-6E60-4AEB-8EF9-783E0DCDDCB7}"/>
              </a:ext>
            </a:extLst>
          </p:cNvPr>
          <p:cNvSpPr>
            <a:spLocks noGrp="1"/>
          </p:cNvSpPr>
          <p:nvPr>
            <p:ph type="body" idx="1"/>
          </p:nvPr>
        </p:nvSpPr>
        <p:spPr>
          <a:xfrm>
            <a:off x="1048280" y="2658533"/>
            <a:ext cx="4588931" cy="576262"/>
          </a:xfrm>
        </p:spPr>
        <p:txBody>
          <a:bodyPr/>
          <a:lstStyle/>
          <a:p>
            <a:r>
              <a:rPr lang="en-US" dirty="0"/>
              <a:t>Mobile App</a:t>
            </a:r>
          </a:p>
        </p:txBody>
      </p:sp>
      <p:sp>
        <p:nvSpPr>
          <p:cNvPr id="4" name="Content Placeholder 3">
            <a:extLst>
              <a:ext uri="{FF2B5EF4-FFF2-40B4-BE49-F238E27FC236}">
                <a16:creationId xmlns:a16="http://schemas.microsoft.com/office/drawing/2014/main" id="{7CB75AF6-F63C-4748-ABF8-FC90E828196E}"/>
              </a:ext>
            </a:extLst>
          </p:cNvPr>
          <p:cNvSpPr>
            <a:spLocks noGrp="1"/>
          </p:cNvSpPr>
          <p:nvPr>
            <p:ph sz="half" idx="2"/>
          </p:nvPr>
        </p:nvSpPr>
        <p:spPr>
          <a:xfrm>
            <a:off x="760412" y="3243262"/>
            <a:ext cx="2859088" cy="2547937"/>
          </a:xfrm>
        </p:spPr>
        <p:txBody>
          <a:bodyPr/>
          <a:lstStyle/>
          <a:p>
            <a:r>
              <a:rPr lang="en-US" dirty="0"/>
              <a:t>Schedule</a:t>
            </a:r>
          </a:p>
          <a:p>
            <a:r>
              <a:rPr lang="en-US" dirty="0"/>
              <a:t>Tasks</a:t>
            </a:r>
          </a:p>
          <a:p>
            <a:r>
              <a:rPr lang="en-US" dirty="0"/>
              <a:t>Timers</a:t>
            </a:r>
          </a:p>
          <a:p>
            <a:r>
              <a:rPr lang="en-US" dirty="0"/>
              <a:t>Shift Notes</a:t>
            </a:r>
          </a:p>
          <a:p>
            <a:pPr marL="0" indent="0">
              <a:buNone/>
            </a:pPr>
            <a:endParaRPr lang="en-US" dirty="0"/>
          </a:p>
          <a:p>
            <a:endParaRPr lang="en-US" dirty="0"/>
          </a:p>
          <a:p>
            <a:endParaRPr lang="en-US" dirty="0"/>
          </a:p>
          <a:p>
            <a:endParaRPr lang="en-US" dirty="0"/>
          </a:p>
          <a:p>
            <a:endParaRPr lang="en-US" dirty="0"/>
          </a:p>
        </p:txBody>
      </p:sp>
      <p:sp>
        <p:nvSpPr>
          <p:cNvPr id="5" name="Text Placeholder 4">
            <a:extLst>
              <a:ext uri="{FF2B5EF4-FFF2-40B4-BE49-F238E27FC236}">
                <a16:creationId xmlns:a16="http://schemas.microsoft.com/office/drawing/2014/main" id="{FEE25DFF-E409-4C06-A69A-A8DEBC5EE8CE}"/>
              </a:ext>
            </a:extLst>
          </p:cNvPr>
          <p:cNvSpPr>
            <a:spLocks noGrp="1"/>
          </p:cNvSpPr>
          <p:nvPr>
            <p:ph type="body" sz="quarter" idx="3"/>
          </p:nvPr>
        </p:nvSpPr>
        <p:spPr>
          <a:xfrm>
            <a:off x="5159109" y="2675467"/>
            <a:ext cx="2218267" cy="576262"/>
          </a:xfrm>
        </p:spPr>
        <p:txBody>
          <a:bodyPr/>
          <a:lstStyle/>
          <a:p>
            <a:r>
              <a:rPr lang="en-US" dirty="0"/>
              <a:t>Web App</a:t>
            </a:r>
          </a:p>
        </p:txBody>
      </p:sp>
      <p:sp>
        <p:nvSpPr>
          <p:cNvPr id="6" name="Content Placeholder 5">
            <a:extLst>
              <a:ext uri="{FF2B5EF4-FFF2-40B4-BE49-F238E27FC236}">
                <a16:creationId xmlns:a16="http://schemas.microsoft.com/office/drawing/2014/main" id="{28788CE2-36FD-4983-A199-CD54FAA2E449}"/>
              </a:ext>
            </a:extLst>
          </p:cNvPr>
          <p:cNvSpPr>
            <a:spLocks noGrp="1"/>
          </p:cNvSpPr>
          <p:nvPr>
            <p:ph sz="quarter" idx="4"/>
          </p:nvPr>
        </p:nvSpPr>
        <p:spPr>
          <a:xfrm>
            <a:off x="4886589" y="3251729"/>
            <a:ext cx="2579688" cy="2547937"/>
          </a:xfrm>
        </p:spPr>
        <p:txBody>
          <a:bodyPr/>
          <a:lstStyle/>
          <a:p>
            <a:r>
              <a:rPr lang="en-US" dirty="0"/>
              <a:t>Reports</a:t>
            </a:r>
          </a:p>
          <a:p>
            <a:r>
              <a:rPr lang="en-US" dirty="0"/>
              <a:t>Client Build</a:t>
            </a:r>
          </a:p>
          <a:p>
            <a:r>
              <a:rPr lang="en-US" dirty="0"/>
              <a:t>Administration</a:t>
            </a:r>
          </a:p>
          <a:p>
            <a:endParaRPr lang="en-US" dirty="0"/>
          </a:p>
        </p:txBody>
      </p:sp>
      <p:sp>
        <p:nvSpPr>
          <p:cNvPr id="8" name="Text Placeholder 4">
            <a:extLst>
              <a:ext uri="{FF2B5EF4-FFF2-40B4-BE49-F238E27FC236}">
                <a16:creationId xmlns:a16="http://schemas.microsoft.com/office/drawing/2014/main" id="{5EDD7CA7-0FC6-4223-943D-6BA50C04F2AA}"/>
              </a:ext>
            </a:extLst>
          </p:cNvPr>
          <p:cNvSpPr txBox="1">
            <a:spLocks/>
          </p:cNvSpPr>
          <p:nvPr/>
        </p:nvSpPr>
        <p:spPr>
          <a:xfrm>
            <a:off x="9447741" y="2675467"/>
            <a:ext cx="2218267" cy="576262"/>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tx1"/>
              </a:buClr>
              <a:buSzPct val="100000"/>
              <a:buFont typeface="Arial"/>
              <a:buNone/>
              <a:defRPr sz="2800" b="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100000"/>
              <a:buFont typeface="Arial"/>
              <a:buNone/>
              <a:defRPr sz="20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100000"/>
              <a:buFont typeface="Arial"/>
              <a:buNone/>
              <a:defRPr sz="18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ADDED</a:t>
            </a:r>
          </a:p>
        </p:txBody>
      </p:sp>
      <p:sp>
        <p:nvSpPr>
          <p:cNvPr id="9" name="Content Placeholder 5">
            <a:extLst>
              <a:ext uri="{FF2B5EF4-FFF2-40B4-BE49-F238E27FC236}">
                <a16:creationId xmlns:a16="http://schemas.microsoft.com/office/drawing/2014/main" id="{9A687881-00E3-4D7A-BB76-585F4AFF374D}"/>
              </a:ext>
            </a:extLst>
          </p:cNvPr>
          <p:cNvSpPr txBox="1">
            <a:spLocks/>
          </p:cNvSpPr>
          <p:nvPr/>
        </p:nvSpPr>
        <p:spPr>
          <a:xfrm>
            <a:off x="9175221" y="3251729"/>
            <a:ext cx="2579688" cy="254793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Both</a:t>
            </a:r>
          </a:p>
          <a:p>
            <a:pPr lvl="1"/>
            <a:r>
              <a:rPr lang="en-US" dirty="0"/>
              <a:t>Better UX</a:t>
            </a:r>
          </a:p>
          <a:p>
            <a:r>
              <a:rPr lang="en-US" dirty="0"/>
              <a:t>Mobile</a:t>
            </a:r>
          </a:p>
          <a:p>
            <a:pPr lvl="1"/>
            <a:r>
              <a:rPr lang="en-US" dirty="0"/>
              <a:t>Shift from Timers to State Tracking</a:t>
            </a:r>
          </a:p>
        </p:txBody>
      </p:sp>
    </p:spTree>
    <p:extLst>
      <p:ext uri="{BB962C8B-B14F-4D97-AF65-F5344CB8AC3E}">
        <p14:creationId xmlns:p14="http://schemas.microsoft.com/office/powerpoint/2010/main" val="29316953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533A1C7-A03C-4EB1-AE08-17CF0B98C1DD}"/>
              </a:ext>
            </a:extLst>
          </p:cNvPr>
          <p:cNvGrpSpPr/>
          <p:nvPr/>
        </p:nvGrpSpPr>
        <p:grpSpPr>
          <a:xfrm>
            <a:off x="2766062" y="3609109"/>
            <a:ext cx="2538148" cy="786600"/>
            <a:chOff x="1449584" y="3532909"/>
            <a:chExt cx="2538148" cy="786600"/>
          </a:xfrm>
        </p:grpSpPr>
        <p:pic>
          <p:nvPicPr>
            <p:cNvPr id="3" name="Picture 2">
              <a:extLst>
                <a:ext uri="{FF2B5EF4-FFF2-40B4-BE49-F238E27FC236}">
                  <a16:creationId xmlns:a16="http://schemas.microsoft.com/office/drawing/2014/main" id="{CFDB0704-F142-45DD-AB9B-F920C82094AD}"/>
                </a:ext>
              </a:extLst>
            </p:cNvPr>
            <p:cNvPicPr>
              <a:picLocks noChangeAspect="1"/>
            </p:cNvPicPr>
            <p:nvPr/>
          </p:nvPicPr>
          <p:blipFill>
            <a:blip r:embed="rId3"/>
            <a:stretch>
              <a:fillRect/>
            </a:stretch>
          </p:blipFill>
          <p:spPr>
            <a:xfrm>
              <a:off x="2390504" y="3532909"/>
              <a:ext cx="636120" cy="786600"/>
            </a:xfrm>
            <a:prstGeom prst="rect">
              <a:avLst/>
            </a:prstGeom>
          </p:spPr>
        </p:pic>
        <p:pic>
          <p:nvPicPr>
            <p:cNvPr id="6" name="Picture 5">
              <a:extLst>
                <a:ext uri="{FF2B5EF4-FFF2-40B4-BE49-F238E27FC236}">
                  <a16:creationId xmlns:a16="http://schemas.microsoft.com/office/drawing/2014/main" id="{2C76B58F-DDC2-4055-B2DC-6591B5167D21}"/>
                </a:ext>
              </a:extLst>
            </p:cNvPr>
            <p:cNvPicPr>
              <a:picLocks noChangeAspect="1"/>
            </p:cNvPicPr>
            <p:nvPr/>
          </p:nvPicPr>
          <p:blipFill>
            <a:blip r:embed="rId3"/>
            <a:stretch>
              <a:fillRect/>
            </a:stretch>
          </p:blipFill>
          <p:spPr>
            <a:xfrm>
              <a:off x="1449584" y="3532909"/>
              <a:ext cx="636120" cy="786600"/>
            </a:xfrm>
            <a:prstGeom prst="rect">
              <a:avLst/>
            </a:prstGeom>
          </p:spPr>
        </p:pic>
        <p:pic>
          <p:nvPicPr>
            <p:cNvPr id="7" name="Picture 6">
              <a:extLst>
                <a:ext uri="{FF2B5EF4-FFF2-40B4-BE49-F238E27FC236}">
                  <a16:creationId xmlns:a16="http://schemas.microsoft.com/office/drawing/2014/main" id="{C6D1CB05-2510-40D7-8854-B85E62DF0582}"/>
                </a:ext>
              </a:extLst>
            </p:cNvPr>
            <p:cNvPicPr>
              <a:picLocks noChangeAspect="1"/>
            </p:cNvPicPr>
            <p:nvPr/>
          </p:nvPicPr>
          <p:blipFill>
            <a:blip r:embed="rId3"/>
            <a:stretch>
              <a:fillRect/>
            </a:stretch>
          </p:blipFill>
          <p:spPr>
            <a:xfrm>
              <a:off x="3351612" y="3532909"/>
              <a:ext cx="636120" cy="786600"/>
            </a:xfrm>
            <a:prstGeom prst="rect">
              <a:avLst/>
            </a:prstGeom>
          </p:spPr>
        </p:pic>
      </p:grpSp>
      <p:pic>
        <p:nvPicPr>
          <p:cNvPr id="8" name="Picture 7">
            <a:extLst>
              <a:ext uri="{FF2B5EF4-FFF2-40B4-BE49-F238E27FC236}">
                <a16:creationId xmlns:a16="http://schemas.microsoft.com/office/drawing/2014/main" id="{2336765E-5979-4CBB-95C7-BB002CE97500}"/>
              </a:ext>
            </a:extLst>
          </p:cNvPr>
          <p:cNvPicPr>
            <a:picLocks noChangeAspect="1"/>
          </p:cNvPicPr>
          <p:nvPr/>
        </p:nvPicPr>
        <p:blipFill>
          <a:blip r:embed="rId4"/>
          <a:stretch>
            <a:fillRect/>
          </a:stretch>
        </p:blipFill>
        <p:spPr>
          <a:xfrm>
            <a:off x="3696556" y="2689912"/>
            <a:ext cx="677160" cy="605340"/>
          </a:xfrm>
          <a:prstGeom prst="rect">
            <a:avLst/>
          </a:prstGeom>
        </p:spPr>
      </p:pic>
      <p:sp>
        <p:nvSpPr>
          <p:cNvPr id="9" name="Rectangle 8">
            <a:extLst>
              <a:ext uri="{FF2B5EF4-FFF2-40B4-BE49-F238E27FC236}">
                <a16:creationId xmlns:a16="http://schemas.microsoft.com/office/drawing/2014/main" id="{DE8FA8A5-8EB0-4A2D-A144-C3E61A69B60B}"/>
              </a:ext>
            </a:extLst>
          </p:cNvPr>
          <p:cNvSpPr/>
          <p:nvPr/>
        </p:nvSpPr>
        <p:spPr>
          <a:xfrm>
            <a:off x="2646218" y="498765"/>
            <a:ext cx="2777836" cy="14339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F42B1C7-7C78-45F7-AD60-676BFB196205}"/>
              </a:ext>
            </a:extLst>
          </p:cNvPr>
          <p:cNvSpPr/>
          <p:nvPr/>
        </p:nvSpPr>
        <p:spPr>
          <a:xfrm>
            <a:off x="2646218" y="4528306"/>
            <a:ext cx="2777836" cy="348494"/>
          </a:xfrm>
          <a:prstGeom prst="rect">
            <a:avLst/>
          </a:prstGeom>
          <a:solidFill>
            <a:srgbClr val="575E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1034BA1-4F71-4E3A-8C42-792B91E486FD}"/>
              </a:ext>
            </a:extLst>
          </p:cNvPr>
          <p:cNvSpPr/>
          <p:nvPr/>
        </p:nvSpPr>
        <p:spPr>
          <a:xfrm>
            <a:off x="2646218" y="4930088"/>
            <a:ext cx="2777836" cy="34849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Magnetic Disk 12">
            <a:extLst>
              <a:ext uri="{FF2B5EF4-FFF2-40B4-BE49-F238E27FC236}">
                <a16:creationId xmlns:a16="http://schemas.microsoft.com/office/drawing/2014/main" id="{D55BD141-8F38-4EF3-9410-D79E18245E88}"/>
              </a:ext>
            </a:extLst>
          </p:cNvPr>
          <p:cNvSpPr/>
          <p:nvPr/>
        </p:nvSpPr>
        <p:spPr>
          <a:xfrm>
            <a:off x="2646218" y="5447503"/>
            <a:ext cx="2777836" cy="990601"/>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46BC1F5-B78D-48D9-86C3-BCA15FCED559}"/>
              </a:ext>
            </a:extLst>
          </p:cNvPr>
          <p:cNvSpPr/>
          <p:nvPr/>
        </p:nvSpPr>
        <p:spPr>
          <a:xfrm>
            <a:off x="4343102" y="651165"/>
            <a:ext cx="961108" cy="1136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564F76-F4CD-4D1C-8F73-0CA9AB588380}"/>
              </a:ext>
            </a:extLst>
          </p:cNvPr>
          <p:cNvSpPr/>
          <p:nvPr/>
        </p:nvSpPr>
        <p:spPr>
          <a:xfrm>
            <a:off x="7001094" y="651165"/>
            <a:ext cx="961108" cy="1136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299AF1E6-00EA-43A5-A5D5-CB3DE1A81B8E}"/>
              </a:ext>
            </a:extLst>
          </p:cNvPr>
          <p:cNvSpPr/>
          <p:nvPr/>
        </p:nvSpPr>
        <p:spPr>
          <a:xfrm>
            <a:off x="5527965" y="779319"/>
            <a:ext cx="1452348" cy="8728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3D35D2A-3651-4DC3-AEB0-CA2BC7D440AE}"/>
              </a:ext>
            </a:extLst>
          </p:cNvPr>
          <p:cNvPicPr>
            <a:picLocks noChangeAspect="1"/>
          </p:cNvPicPr>
          <p:nvPr/>
        </p:nvPicPr>
        <p:blipFill>
          <a:blip r:embed="rId5"/>
          <a:stretch>
            <a:fillRect/>
          </a:stretch>
        </p:blipFill>
        <p:spPr>
          <a:xfrm>
            <a:off x="5741139" y="1594131"/>
            <a:ext cx="513000" cy="677160"/>
          </a:xfrm>
          <a:prstGeom prst="rect">
            <a:avLst/>
          </a:prstGeom>
        </p:spPr>
      </p:pic>
      <p:pic>
        <p:nvPicPr>
          <p:cNvPr id="18" name="Picture 17">
            <a:extLst>
              <a:ext uri="{FF2B5EF4-FFF2-40B4-BE49-F238E27FC236}">
                <a16:creationId xmlns:a16="http://schemas.microsoft.com/office/drawing/2014/main" id="{80FF7C82-400F-4714-92BE-904F20860831}"/>
              </a:ext>
            </a:extLst>
          </p:cNvPr>
          <p:cNvPicPr>
            <a:picLocks noChangeAspect="1"/>
          </p:cNvPicPr>
          <p:nvPr/>
        </p:nvPicPr>
        <p:blipFill>
          <a:blip r:embed="rId6"/>
          <a:stretch>
            <a:fillRect/>
          </a:stretch>
        </p:blipFill>
        <p:spPr>
          <a:xfrm>
            <a:off x="6748353" y="2271291"/>
            <a:ext cx="636120" cy="677160"/>
          </a:xfrm>
          <a:prstGeom prst="rect">
            <a:avLst/>
          </a:prstGeom>
        </p:spPr>
      </p:pic>
      <p:sp>
        <p:nvSpPr>
          <p:cNvPr id="19" name="Arrow: Right 18">
            <a:extLst>
              <a:ext uri="{FF2B5EF4-FFF2-40B4-BE49-F238E27FC236}">
                <a16:creationId xmlns:a16="http://schemas.microsoft.com/office/drawing/2014/main" id="{A910BC95-31AD-4AB5-8065-0E0FF521364D}"/>
              </a:ext>
            </a:extLst>
          </p:cNvPr>
          <p:cNvSpPr/>
          <p:nvPr/>
        </p:nvSpPr>
        <p:spPr>
          <a:xfrm rot="10110282">
            <a:off x="4447312" y="2665399"/>
            <a:ext cx="2189641" cy="3504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822B2F50-4BF4-436E-9CA5-B46E0E9619F3}"/>
              </a:ext>
            </a:extLst>
          </p:cNvPr>
          <p:cNvSpPr/>
          <p:nvPr/>
        </p:nvSpPr>
        <p:spPr>
          <a:xfrm rot="9199967">
            <a:off x="5077574" y="3202087"/>
            <a:ext cx="1772859" cy="3504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EE055B53-19CA-4AFD-8E99-0F555673C122}"/>
              </a:ext>
            </a:extLst>
          </p:cNvPr>
          <p:cNvSpPr/>
          <p:nvPr/>
        </p:nvSpPr>
        <p:spPr>
          <a:xfrm>
            <a:off x="5542132" y="4930088"/>
            <a:ext cx="2777836" cy="34849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0E3DE361-59C6-4FF6-8676-32B4036A9D25}"/>
              </a:ext>
            </a:extLst>
          </p:cNvPr>
          <p:cNvSpPr/>
          <p:nvPr/>
        </p:nvSpPr>
        <p:spPr>
          <a:xfrm>
            <a:off x="6860973" y="3119219"/>
            <a:ext cx="398944" cy="16757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42DB5DE-D3A8-46F8-B8CB-7774E30D3E02}"/>
              </a:ext>
            </a:extLst>
          </p:cNvPr>
          <p:cNvSpPr/>
          <p:nvPr/>
        </p:nvSpPr>
        <p:spPr>
          <a:xfrm rot="7130014">
            <a:off x="7125359" y="1961006"/>
            <a:ext cx="518228" cy="3504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D77E0146-CDA6-47B1-A2D1-C72F3F05B953}"/>
              </a:ext>
            </a:extLst>
          </p:cNvPr>
          <p:cNvPicPr>
            <a:picLocks noChangeAspect="1"/>
          </p:cNvPicPr>
          <p:nvPr/>
        </p:nvPicPr>
        <p:blipFill>
          <a:blip r:embed="rId7"/>
          <a:stretch>
            <a:fillRect/>
          </a:stretch>
        </p:blipFill>
        <p:spPr>
          <a:xfrm>
            <a:off x="7143068" y="779319"/>
            <a:ext cx="677160" cy="485640"/>
          </a:xfrm>
          <a:prstGeom prst="rect">
            <a:avLst/>
          </a:prstGeom>
        </p:spPr>
      </p:pic>
      <p:sp>
        <p:nvSpPr>
          <p:cNvPr id="27" name="Rectangle 26">
            <a:extLst>
              <a:ext uri="{FF2B5EF4-FFF2-40B4-BE49-F238E27FC236}">
                <a16:creationId xmlns:a16="http://schemas.microsoft.com/office/drawing/2014/main" id="{EF96C4BF-88A8-4915-A6A3-C0B429225379}"/>
              </a:ext>
            </a:extLst>
          </p:cNvPr>
          <p:cNvSpPr/>
          <p:nvPr/>
        </p:nvSpPr>
        <p:spPr>
          <a:xfrm>
            <a:off x="3266507" y="652023"/>
            <a:ext cx="961108" cy="1136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F568F9B-2C0F-425C-9006-DF1CDE806A50}"/>
              </a:ext>
            </a:extLst>
          </p:cNvPr>
          <p:cNvSpPr/>
          <p:nvPr/>
        </p:nvSpPr>
        <p:spPr>
          <a:xfrm>
            <a:off x="9868198" y="575823"/>
            <a:ext cx="961108" cy="1136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716E89FC-A8A9-4DAC-ACA0-D4428DA47BA8}"/>
              </a:ext>
            </a:extLst>
          </p:cNvPr>
          <p:cNvPicPr>
            <a:picLocks noChangeAspect="1"/>
          </p:cNvPicPr>
          <p:nvPr/>
        </p:nvPicPr>
        <p:blipFill>
          <a:blip r:embed="rId8"/>
          <a:stretch>
            <a:fillRect/>
          </a:stretch>
        </p:blipFill>
        <p:spPr>
          <a:xfrm>
            <a:off x="10059257" y="724599"/>
            <a:ext cx="677160" cy="595080"/>
          </a:xfrm>
          <a:prstGeom prst="rect">
            <a:avLst/>
          </a:prstGeom>
        </p:spPr>
      </p:pic>
      <p:pic>
        <p:nvPicPr>
          <p:cNvPr id="30" name="Picture 29">
            <a:extLst>
              <a:ext uri="{FF2B5EF4-FFF2-40B4-BE49-F238E27FC236}">
                <a16:creationId xmlns:a16="http://schemas.microsoft.com/office/drawing/2014/main" id="{B6F2836A-4004-4505-BB62-2C0367007A78}"/>
              </a:ext>
            </a:extLst>
          </p:cNvPr>
          <p:cNvPicPr>
            <a:picLocks noChangeAspect="1"/>
          </p:cNvPicPr>
          <p:nvPr/>
        </p:nvPicPr>
        <p:blipFill>
          <a:blip r:embed="rId6"/>
          <a:stretch>
            <a:fillRect/>
          </a:stretch>
        </p:blipFill>
        <p:spPr>
          <a:xfrm>
            <a:off x="9761717" y="2271291"/>
            <a:ext cx="636120" cy="677160"/>
          </a:xfrm>
          <a:prstGeom prst="rect">
            <a:avLst/>
          </a:prstGeom>
        </p:spPr>
      </p:pic>
      <p:sp>
        <p:nvSpPr>
          <p:cNvPr id="31" name="Arrow: Right 30">
            <a:extLst>
              <a:ext uri="{FF2B5EF4-FFF2-40B4-BE49-F238E27FC236}">
                <a16:creationId xmlns:a16="http://schemas.microsoft.com/office/drawing/2014/main" id="{96B411A7-EEE7-4366-8B15-70438E46F35D}"/>
              </a:ext>
            </a:extLst>
          </p:cNvPr>
          <p:cNvSpPr/>
          <p:nvPr/>
        </p:nvSpPr>
        <p:spPr>
          <a:xfrm rot="7130014">
            <a:off x="10138723" y="1856860"/>
            <a:ext cx="518228" cy="3504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Arrow: Right 31">
            <a:extLst>
              <a:ext uri="{FF2B5EF4-FFF2-40B4-BE49-F238E27FC236}">
                <a16:creationId xmlns:a16="http://schemas.microsoft.com/office/drawing/2014/main" id="{EFC4FC64-2241-4269-8A0A-5355E8BA672E}"/>
              </a:ext>
            </a:extLst>
          </p:cNvPr>
          <p:cNvSpPr/>
          <p:nvPr/>
        </p:nvSpPr>
        <p:spPr>
          <a:xfrm rot="8454168">
            <a:off x="7084649" y="3619650"/>
            <a:ext cx="2872847" cy="3504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33">
            <a:extLst>
              <a:ext uri="{FF2B5EF4-FFF2-40B4-BE49-F238E27FC236}">
                <a16:creationId xmlns:a16="http://schemas.microsoft.com/office/drawing/2014/main" id="{A33A93ED-4AA8-4CE0-86C6-FC73174EBBB9}"/>
              </a:ext>
            </a:extLst>
          </p:cNvPr>
          <p:cNvPicPr>
            <a:picLocks noChangeAspect="1"/>
          </p:cNvPicPr>
          <p:nvPr/>
        </p:nvPicPr>
        <p:blipFill>
          <a:blip r:embed="rId5"/>
          <a:stretch>
            <a:fillRect/>
          </a:stretch>
        </p:blipFill>
        <p:spPr>
          <a:xfrm>
            <a:off x="9026242" y="1652156"/>
            <a:ext cx="513000" cy="677160"/>
          </a:xfrm>
          <a:prstGeom prst="rect">
            <a:avLst/>
          </a:prstGeom>
        </p:spPr>
      </p:pic>
    </p:spTree>
    <p:extLst>
      <p:ext uri="{BB962C8B-B14F-4D97-AF65-F5344CB8AC3E}">
        <p14:creationId xmlns:p14="http://schemas.microsoft.com/office/powerpoint/2010/main" val="322923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animBg="1"/>
      <p:bldP spid="20" grpId="0" animBg="1"/>
      <p:bldP spid="21" grpId="0" animBg="1"/>
      <p:bldP spid="22" grpId="0" animBg="1"/>
      <p:bldP spid="28" grpId="0" animBg="1"/>
      <p:bldP spid="31" grpId="0" animBg="1"/>
      <p:bldP spid="3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3B69-9BC1-4B3F-943E-464B44D3B841}"/>
              </a:ext>
            </a:extLst>
          </p:cNvPr>
          <p:cNvSpPr>
            <a:spLocks noGrp="1"/>
          </p:cNvSpPr>
          <p:nvPr>
            <p:ph type="title"/>
          </p:nvPr>
        </p:nvSpPr>
        <p:spPr/>
        <p:txBody>
          <a:bodyPr/>
          <a:lstStyle/>
          <a:p>
            <a:r>
              <a:rPr lang="en-US" dirty="0"/>
              <a:t>Database Migration Steps</a:t>
            </a:r>
          </a:p>
        </p:txBody>
      </p:sp>
      <p:grpSp>
        <p:nvGrpSpPr>
          <p:cNvPr id="17" name="Group 16">
            <a:extLst>
              <a:ext uri="{FF2B5EF4-FFF2-40B4-BE49-F238E27FC236}">
                <a16:creationId xmlns:a16="http://schemas.microsoft.com/office/drawing/2014/main" id="{F2F88FE7-14CB-490A-AA25-02BA43C7D1EA}"/>
              </a:ext>
            </a:extLst>
          </p:cNvPr>
          <p:cNvGrpSpPr/>
          <p:nvPr/>
        </p:nvGrpSpPr>
        <p:grpSpPr>
          <a:xfrm>
            <a:off x="5542132" y="575823"/>
            <a:ext cx="5287174" cy="4702759"/>
            <a:chOff x="5542132" y="575823"/>
            <a:chExt cx="5287174" cy="4702759"/>
          </a:xfrm>
        </p:grpSpPr>
        <p:sp>
          <p:nvSpPr>
            <p:cNvPr id="4" name="Rectangle 3">
              <a:extLst>
                <a:ext uri="{FF2B5EF4-FFF2-40B4-BE49-F238E27FC236}">
                  <a16:creationId xmlns:a16="http://schemas.microsoft.com/office/drawing/2014/main" id="{D508C812-CCB5-4C33-B267-5CDCC763A968}"/>
                </a:ext>
              </a:extLst>
            </p:cNvPr>
            <p:cNvSpPr/>
            <p:nvPr/>
          </p:nvSpPr>
          <p:spPr>
            <a:xfrm>
              <a:off x="7001094" y="651165"/>
              <a:ext cx="961108" cy="1136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CB23F59-0588-40E3-A705-69C6F436D8E4}"/>
                </a:ext>
              </a:extLst>
            </p:cNvPr>
            <p:cNvPicPr>
              <a:picLocks noChangeAspect="1"/>
            </p:cNvPicPr>
            <p:nvPr/>
          </p:nvPicPr>
          <p:blipFill>
            <a:blip r:embed="rId3"/>
            <a:stretch>
              <a:fillRect/>
            </a:stretch>
          </p:blipFill>
          <p:spPr>
            <a:xfrm>
              <a:off x="5741139" y="1594131"/>
              <a:ext cx="513000" cy="677160"/>
            </a:xfrm>
            <a:prstGeom prst="rect">
              <a:avLst/>
            </a:prstGeom>
          </p:spPr>
        </p:pic>
        <p:pic>
          <p:nvPicPr>
            <p:cNvPr id="6" name="Picture 5">
              <a:extLst>
                <a:ext uri="{FF2B5EF4-FFF2-40B4-BE49-F238E27FC236}">
                  <a16:creationId xmlns:a16="http://schemas.microsoft.com/office/drawing/2014/main" id="{DDDD7F48-EE38-403D-ACF6-B03150630DDB}"/>
                </a:ext>
              </a:extLst>
            </p:cNvPr>
            <p:cNvPicPr>
              <a:picLocks noChangeAspect="1"/>
            </p:cNvPicPr>
            <p:nvPr/>
          </p:nvPicPr>
          <p:blipFill>
            <a:blip r:embed="rId4"/>
            <a:stretch>
              <a:fillRect/>
            </a:stretch>
          </p:blipFill>
          <p:spPr>
            <a:xfrm>
              <a:off x="6748353" y="2271291"/>
              <a:ext cx="636120" cy="677160"/>
            </a:xfrm>
            <a:prstGeom prst="rect">
              <a:avLst/>
            </a:prstGeom>
          </p:spPr>
        </p:pic>
        <p:sp>
          <p:nvSpPr>
            <p:cNvPr id="7" name="Rectangle 6">
              <a:extLst>
                <a:ext uri="{FF2B5EF4-FFF2-40B4-BE49-F238E27FC236}">
                  <a16:creationId xmlns:a16="http://schemas.microsoft.com/office/drawing/2014/main" id="{502CBE38-8D8F-41E3-8ECA-7FF4F9109705}"/>
                </a:ext>
              </a:extLst>
            </p:cNvPr>
            <p:cNvSpPr/>
            <p:nvPr/>
          </p:nvSpPr>
          <p:spPr>
            <a:xfrm>
              <a:off x="5542132" y="4930088"/>
              <a:ext cx="2777836" cy="34849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A88197B8-3CB5-410D-BED5-F682EEE2B2FD}"/>
                </a:ext>
              </a:extLst>
            </p:cNvPr>
            <p:cNvSpPr/>
            <p:nvPr/>
          </p:nvSpPr>
          <p:spPr>
            <a:xfrm>
              <a:off x="6860973" y="3119219"/>
              <a:ext cx="398944" cy="16757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9999238F-C8A1-4E13-97A5-DD6B9410D7D5}"/>
                </a:ext>
              </a:extLst>
            </p:cNvPr>
            <p:cNvSpPr/>
            <p:nvPr/>
          </p:nvSpPr>
          <p:spPr>
            <a:xfrm rot="7130014">
              <a:off x="7125359" y="1961006"/>
              <a:ext cx="518228" cy="3504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DB1F678-FF96-460D-912E-ACB834F258F0}"/>
                </a:ext>
              </a:extLst>
            </p:cNvPr>
            <p:cNvPicPr>
              <a:picLocks noChangeAspect="1"/>
            </p:cNvPicPr>
            <p:nvPr/>
          </p:nvPicPr>
          <p:blipFill>
            <a:blip r:embed="rId5"/>
            <a:stretch>
              <a:fillRect/>
            </a:stretch>
          </p:blipFill>
          <p:spPr>
            <a:xfrm>
              <a:off x="7143068" y="779319"/>
              <a:ext cx="677160" cy="485640"/>
            </a:xfrm>
            <a:prstGeom prst="rect">
              <a:avLst/>
            </a:prstGeom>
          </p:spPr>
        </p:pic>
        <p:sp>
          <p:nvSpPr>
            <p:cNvPr id="11" name="Rectangle 10">
              <a:extLst>
                <a:ext uri="{FF2B5EF4-FFF2-40B4-BE49-F238E27FC236}">
                  <a16:creationId xmlns:a16="http://schemas.microsoft.com/office/drawing/2014/main" id="{D8C5F4A9-17B9-469C-87C5-0A8843D6ECBA}"/>
                </a:ext>
              </a:extLst>
            </p:cNvPr>
            <p:cNvSpPr/>
            <p:nvPr/>
          </p:nvSpPr>
          <p:spPr>
            <a:xfrm>
              <a:off x="9868198" y="575823"/>
              <a:ext cx="961108" cy="1136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1E2CA2F-275E-4768-A099-FB316D2BDE4D}"/>
                </a:ext>
              </a:extLst>
            </p:cNvPr>
            <p:cNvPicPr>
              <a:picLocks noChangeAspect="1"/>
            </p:cNvPicPr>
            <p:nvPr/>
          </p:nvPicPr>
          <p:blipFill>
            <a:blip r:embed="rId6"/>
            <a:stretch>
              <a:fillRect/>
            </a:stretch>
          </p:blipFill>
          <p:spPr>
            <a:xfrm>
              <a:off x="10059257" y="724599"/>
              <a:ext cx="677160" cy="595080"/>
            </a:xfrm>
            <a:prstGeom prst="rect">
              <a:avLst/>
            </a:prstGeom>
          </p:spPr>
        </p:pic>
        <p:pic>
          <p:nvPicPr>
            <p:cNvPr id="13" name="Picture 12">
              <a:extLst>
                <a:ext uri="{FF2B5EF4-FFF2-40B4-BE49-F238E27FC236}">
                  <a16:creationId xmlns:a16="http://schemas.microsoft.com/office/drawing/2014/main" id="{05474315-FE36-4BF8-989C-A38029F04B0D}"/>
                </a:ext>
              </a:extLst>
            </p:cNvPr>
            <p:cNvPicPr>
              <a:picLocks noChangeAspect="1"/>
            </p:cNvPicPr>
            <p:nvPr/>
          </p:nvPicPr>
          <p:blipFill>
            <a:blip r:embed="rId4"/>
            <a:stretch>
              <a:fillRect/>
            </a:stretch>
          </p:blipFill>
          <p:spPr>
            <a:xfrm>
              <a:off x="9761717" y="2271291"/>
              <a:ext cx="636120" cy="677160"/>
            </a:xfrm>
            <a:prstGeom prst="rect">
              <a:avLst/>
            </a:prstGeom>
          </p:spPr>
        </p:pic>
        <p:sp>
          <p:nvSpPr>
            <p:cNvPr id="14" name="Arrow: Right 13">
              <a:extLst>
                <a:ext uri="{FF2B5EF4-FFF2-40B4-BE49-F238E27FC236}">
                  <a16:creationId xmlns:a16="http://schemas.microsoft.com/office/drawing/2014/main" id="{9A4EEAC5-447A-4CEF-A78D-DF047D3710E4}"/>
                </a:ext>
              </a:extLst>
            </p:cNvPr>
            <p:cNvSpPr/>
            <p:nvPr/>
          </p:nvSpPr>
          <p:spPr>
            <a:xfrm rot="7130014">
              <a:off x="10138723" y="1856860"/>
              <a:ext cx="518228" cy="3504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Right 14">
              <a:extLst>
                <a:ext uri="{FF2B5EF4-FFF2-40B4-BE49-F238E27FC236}">
                  <a16:creationId xmlns:a16="http://schemas.microsoft.com/office/drawing/2014/main" id="{02E25EC2-CD76-4402-8FB7-0BFA28C7229D}"/>
                </a:ext>
              </a:extLst>
            </p:cNvPr>
            <p:cNvSpPr/>
            <p:nvPr/>
          </p:nvSpPr>
          <p:spPr>
            <a:xfrm rot="8454168">
              <a:off x="7084649" y="3619650"/>
              <a:ext cx="2872847" cy="3504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969057F6-AF3D-45F4-B9B4-F3248D7F40F9}"/>
                </a:ext>
              </a:extLst>
            </p:cNvPr>
            <p:cNvPicPr>
              <a:picLocks noChangeAspect="1"/>
            </p:cNvPicPr>
            <p:nvPr/>
          </p:nvPicPr>
          <p:blipFill>
            <a:blip r:embed="rId3"/>
            <a:stretch>
              <a:fillRect/>
            </a:stretch>
          </p:blipFill>
          <p:spPr>
            <a:xfrm>
              <a:off x="9026242" y="1652156"/>
              <a:ext cx="513000" cy="677160"/>
            </a:xfrm>
            <a:prstGeom prst="rect">
              <a:avLst/>
            </a:prstGeom>
          </p:spPr>
        </p:pic>
      </p:grpSp>
      <p:sp>
        <p:nvSpPr>
          <p:cNvPr id="18" name="Flowchart: Magnetic Disk 17">
            <a:extLst>
              <a:ext uri="{FF2B5EF4-FFF2-40B4-BE49-F238E27FC236}">
                <a16:creationId xmlns:a16="http://schemas.microsoft.com/office/drawing/2014/main" id="{CD134080-1936-4476-B168-A629453C6652}"/>
              </a:ext>
            </a:extLst>
          </p:cNvPr>
          <p:cNvSpPr/>
          <p:nvPr/>
        </p:nvSpPr>
        <p:spPr>
          <a:xfrm>
            <a:off x="2646218" y="5447503"/>
            <a:ext cx="2777836" cy="990601"/>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Magnetic Disk 18">
            <a:extLst>
              <a:ext uri="{FF2B5EF4-FFF2-40B4-BE49-F238E27FC236}">
                <a16:creationId xmlns:a16="http://schemas.microsoft.com/office/drawing/2014/main" id="{55E25A87-F4AE-4B70-81E7-6DF64569A76E}"/>
              </a:ext>
            </a:extLst>
          </p:cNvPr>
          <p:cNvSpPr/>
          <p:nvPr/>
        </p:nvSpPr>
        <p:spPr>
          <a:xfrm>
            <a:off x="5542132" y="5447503"/>
            <a:ext cx="2777836" cy="990601"/>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28454F8-4F1C-476F-9350-68BFD0B2AE31}"/>
              </a:ext>
            </a:extLst>
          </p:cNvPr>
          <p:cNvSpPr/>
          <p:nvPr/>
        </p:nvSpPr>
        <p:spPr>
          <a:xfrm>
            <a:off x="2646218" y="4937255"/>
            <a:ext cx="5691679" cy="34849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480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EB2A7-5FC6-4E81-A27D-7B1409C8601B}"/>
              </a:ext>
            </a:extLst>
          </p:cNvPr>
          <p:cNvSpPr>
            <a:spLocks noGrp="1"/>
          </p:cNvSpPr>
          <p:nvPr>
            <p:ph type="title"/>
          </p:nvPr>
        </p:nvSpPr>
        <p:spPr/>
        <p:txBody>
          <a:bodyPr/>
          <a:lstStyle/>
          <a:p>
            <a:r>
              <a:rPr lang="en-US" dirty="0"/>
              <a:t>Database Migration – Key Points</a:t>
            </a:r>
          </a:p>
        </p:txBody>
      </p:sp>
      <p:sp>
        <p:nvSpPr>
          <p:cNvPr id="3" name="Content Placeholder 2">
            <a:extLst>
              <a:ext uri="{FF2B5EF4-FFF2-40B4-BE49-F238E27FC236}">
                <a16:creationId xmlns:a16="http://schemas.microsoft.com/office/drawing/2014/main" id="{26690139-C8AB-4006-B1C5-67E5B65C3506}"/>
              </a:ext>
            </a:extLst>
          </p:cNvPr>
          <p:cNvSpPr>
            <a:spLocks noGrp="1"/>
          </p:cNvSpPr>
          <p:nvPr>
            <p:ph idx="1"/>
          </p:nvPr>
        </p:nvSpPr>
        <p:spPr/>
        <p:txBody>
          <a:bodyPr/>
          <a:lstStyle/>
          <a:p>
            <a:r>
              <a:rPr lang="en-US" dirty="0"/>
              <a:t>Point Services to New And Old</a:t>
            </a:r>
          </a:p>
          <a:p>
            <a:pPr lvl="1"/>
            <a:r>
              <a:rPr lang="en-US" dirty="0"/>
              <a:t>Focus On Priorities</a:t>
            </a:r>
          </a:p>
          <a:p>
            <a:pPr lvl="1"/>
            <a:r>
              <a:rPr lang="en-US" dirty="0"/>
              <a:t>Migrate in Steps</a:t>
            </a:r>
          </a:p>
          <a:p>
            <a:pPr lvl="1"/>
            <a:r>
              <a:rPr lang="en-US" dirty="0"/>
              <a:t>Deprecate Old Tables in Steps</a:t>
            </a:r>
          </a:p>
          <a:p>
            <a:r>
              <a:rPr lang="en-US" dirty="0"/>
              <a:t>New Functionality built on New, Old Still on Old</a:t>
            </a:r>
          </a:p>
          <a:p>
            <a:pPr lvl="1"/>
            <a:r>
              <a:rPr lang="en-US" dirty="0"/>
              <a:t>Do Not Waste Time &amp; Money Updating Things You are Eliminating</a:t>
            </a:r>
          </a:p>
          <a:p>
            <a:endParaRPr lang="en-US" dirty="0"/>
          </a:p>
        </p:txBody>
      </p:sp>
    </p:spTree>
    <p:extLst>
      <p:ext uri="{BB962C8B-B14F-4D97-AF65-F5344CB8AC3E}">
        <p14:creationId xmlns:p14="http://schemas.microsoft.com/office/powerpoint/2010/main" val="31034175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EB2A7-5FC6-4E81-A27D-7B1409C8601B}"/>
              </a:ext>
            </a:extLst>
          </p:cNvPr>
          <p:cNvSpPr>
            <a:spLocks noGrp="1"/>
          </p:cNvSpPr>
          <p:nvPr>
            <p:ph type="title"/>
          </p:nvPr>
        </p:nvSpPr>
        <p:spPr/>
        <p:txBody>
          <a:bodyPr/>
          <a:lstStyle/>
          <a:p>
            <a:r>
              <a:rPr lang="en-US" dirty="0"/>
              <a:t>Reality 101</a:t>
            </a:r>
          </a:p>
        </p:txBody>
      </p:sp>
      <p:sp>
        <p:nvSpPr>
          <p:cNvPr id="3" name="Content Placeholder 2">
            <a:extLst>
              <a:ext uri="{FF2B5EF4-FFF2-40B4-BE49-F238E27FC236}">
                <a16:creationId xmlns:a16="http://schemas.microsoft.com/office/drawing/2014/main" id="{26690139-C8AB-4006-B1C5-67E5B65C3506}"/>
              </a:ext>
            </a:extLst>
          </p:cNvPr>
          <p:cNvSpPr>
            <a:spLocks noGrp="1"/>
          </p:cNvSpPr>
          <p:nvPr>
            <p:ph idx="1"/>
          </p:nvPr>
        </p:nvSpPr>
        <p:spPr/>
        <p:txBody>
          <a:bodyPr/>
          <a:lstStyle/>
          <a:p>
            <a:r>
              <a:rPr lang="en-US" dirty="0"/>
              <a:t>Small Steps</a:t>
            </a:r>
          </a:p>
          <a:p>
            <a:pPr lvl="1"/>
            <a:r>
              <a:rPr lang="en-US" dirty="0"/>
              <a:t>You Don’t Plan Enough!</a:t>
            </a:r>
          </a:p>
          <a:p>
            <a:pPr lvl="1"/>
            <a:r>
              <a:rPr lang="en-US" dirty="0" err="1"/>
              <a:t>Soooooo</a:t>
            </a:r>
            <a:r>
              <a:rPr lang="en-US" dirty="0"/>
              <a:t> – You Don’t Know Enough!</a:t>
            </a:r>
          </a:p>
          <a:p>
            <a:r>
              <a:rPr lang="en-US" dirty="0"/>
              <a:t>Safety &amp; Money are Competing Concerns</a:t>
            </a:r>
          </a:p>
          <a:p>
            <a:pPr lvl="1"/>
            <a:r>
              <a:rPr lang="en-US" dirty="0"/>
              <a:t>When In Doubt, Keep the Lights On</a:t>
            </a:r>
          </a:p>
          <a:p>
            <a:r>
              <a:rPr lang="en-US" dirty="0"/>
              <a:t>It is About Business Functions, Not Code</a:t>
            </a:r>
          </a:p>
          <a:p>
            <a:r>
              <a:rPr lang="en-US" dirty="0"/>
              <a:t>Don’t Forget Your End Users</a:t>
            </a:r>
          </a:p>
          <a:p>
            <a:endParaRPr lang="en-US" dirty="0"/>
          </a:p>
        </p:txBody>
      </p:sp>
    </p:spTree>
    <p:extLst>
      <p:ext uri="{BB962C8B-B14F-4D97-AF65-F5344CB8AC3E}">
        <p14:creationId xmlns:p14="http://schemas.microsoft.com/office/powerpoint/2010/main" val="22524268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35098" y="609600"/>
            <a:ext cx="4798142" cy="1993751"/>
          </a:xfrm>
        </p:spPr>
        <p:txBody>
          <a:bodyPr>
            <a:noAutofit/>
          </a:bodyPr>
          <a:lstStyle/>
          <a:p>
            <a:r>
              <a:rPr lang="en-US" sz="3600" dirty="0"/>
              <a:t>Practical Steps To Modernizing Legacy Applications</a:t>
            </a:r>
          </a:p>
        </p:txBody>
      </p:sp>
      <p:sp>
        <p:nvSpPr>
          <p:cNvPr id="3" name="Subtitle 2"/>
          <p:cNvSpPr>
            <a:spLocks noGrp="1"/>
          </p:cNvSpPr>
          <p:nvPr>
            <p:ph type="subTitle" idx="1"/>
          </p:nvPr>
        </p:nvSpPr>
        <p:spPr>
          <a:xfrm>
            <a:off x="6735098" y="2780853"/>
            <a:ext cx="4798140" cy="1000460"/>
          </a:xfrm>
        </p:spPr>
        <p:txBody>
          <a:bodyPr>
            <a:normAutofit/>
          </a:bodyPr>
          <a:lstStyle/>
          <a:p>
            <a:r>
              <a:rPr lang="en-US" sz="2400" dirty="0"/>
              <a:t>An Architectural Journey</a:t>
            </a:r>
          </a:p>
        </p:txBody>
      </p:sp>
      <p:sp>
        <p:nvSpPr>
          <p:cNvPr id="6" name="TextBox 5"/>
          <p:cNvSpPr txBox="1"/>
          <p:nvPr/>
        </p:nvSpPr>
        <p:spPr>
          <a:xfrm>
            <a:off x="7361888" y="3811779"/>
            <a:ext cx="3544560" cy="523220"/>
          </a:xfrm>
          <a:prstGeom prst="rect">
            <a:avLst/>
          </a:prstGeom>
          <a:noFill/>
        </p:spPr>
        <p:txBody>
          <a:bodyPr wrap="none" rtlCol="0">
            <a:spAutoFit/>
          </a:bodyPr>
          <a:lstStyle/>
          <a:p>
            <a:pPr algn="ctr"/>
            <a:r>
              <a:rPr lang="en-US" sz="2800" i="1" dirty="0"/>
              <a:t>Gregory A. Beamer</a:t>
            </a:r>
          </a:p>
        </p:txBody>
      </p:sp>
      <p:sp>
        <p:nvSpPr>
          <p:cNvPr id="7" name="TextBox 6"/>
          <p:cNvSpPr txBox="1"/>
          <p:nvPr/>
        </p:nvSpPr>
        <p:spPr>
          <a:xfrm>
            <a:off x="8113696" y="5402132"/>
            <a:ext cx="2193229" cy="584775"/>
          </a:xfrm>
          <a:prstGeom prst="rect">
            <a:avLst/>
          </a:prstGeom>
          <a:noFill/>
        </p:spPr>
        <p:txBody>
          <a:bodyPr wrap="none" rtlCol="0">
            <a:spAutoFit/>
          </a:bodyPr>
          <a:lstStyle/>
          <a:p>
            <a:r>
              <a:rPr lang="en-US" sz="3200" i="1" dirty="0"/>
              <a:t>@</a:t>
            </a:r>
            <a:r>
              <a:rPr lang="en-US" sz="3200" i="1" dirty="0" err="1"/>
              <a:t>gbworld</a:t>
            </a:r>
            <a:endParaRPr lang="en-US" sz="3200" i="1" dirty="0"/>
          </a:p>
        </p:txBody>
      </p:sp>
      <p:pic>
        <p:nvPicPr>
          <p:cNvPr id="8" name="Picture 7"/>
          <p:cNvPicPr>
            <a:picLocks noChangeAspect="1"/>
          </p:cNvPicPr>
          <p:nvPr/>
        </p:nvPicPr>
        <p:blipFill>
          <a:blip r:embed="rId3"/>
          <a:stretch>
            <a:fillRect/>
          </a:stretch>
        </p:blipFill>
        <p:spPr>
          <a:xfrm>
            <a:off x="6819544" y="4989741"/>
            <a:ext cx="1219200" cy="1219200"/>
          </a:xfrm>
          <a:prstGeom prst="rect">
            <a:avLst/>
          </a:prstGeom>
        </p:spPr>
      </p:pic>
      <p:pic>
        <p:nvPicPr>
          <p:cNvPr id="5" name="Picture 4">
            <a:extLst>
              <a:ext uri="{FF2B5EF4-FFF2-40B4-BE49-F238E27FC236}">
                <a16:creationId xmlns:a16="http://schemas.microsoft.com/office/drawing/2014/main" id="{8ACA204E-EC3E-43FC-86FD-3FC4B1720FBA}"/>
              </a:ext>
            </a:extLst>
          </p:cNvPr>
          <p:cNvPicPr>
            <a:picLocks noChangeAspect="1"/>
          </p:cNvPicPr>
          <p:nvPr/>
        </p:nvPicPr>
        <p:blipFill>
          <a:blip r:embed="rId4"/>
          <a:stretch>
            <a:fillRect/>
          </a:stretch>
        </p:blipFill>
        <p:spPr>
          <a:xfrm>
            <a:off x="-1" y="0"/>
            <a:ext cx="6266383" cy="6858000"/>
          </a:xfrm>
          <a:prstGeom prst="rect">
            <a:avLst/>
          </a:prstGeom>
        </p:spPr>
      </p:pic>
      <p:pic>
        <p:nvPicPr>
          <p:cNvPr id="1026" name="Picture 2" descr="Image result for young man art">
            <a:hlinkClick r:id="rId5"/>
            <a:extLst>
              <a:ext uri="{FF2B5EF4-FFF2-40B4-BE49-F238E27FC236}">
                <a16:creationId xmlns:a16="http://schemas.microsoft.com/office/drawing/2014/main" id="{ABB4F911-3E8B-49DC-BD1F-A7F93FCCF0A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0" y="1"/>
            <a:ext cx="626638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E920B9A-38E2-4078-A051-97550FA55A36}"/>
              </a:ext>
            </a:extLst>
          </p:cNvPr>
          <p:cNvPicPr>
            <a:picLocks noChangeAspect="1"/>
          </p:cNvPicPr>
          <p:nvPr/>
        </p:nvPicPr>
        <p:blipFill>
          <a:blip r:embed="rId8"/>
          <a:stretch>
            <a:fillRect/>
          </a:stretch>
        </p:blipFill>
        <p:spPr>
          <a:xfrm>
            <a:off x="643218" y="4783111"/>
            <a:ext cx="1346779" cy="1632459"/>
          </a:xfrm>
          <a:prstGeom prst="rect">
            <a:avLst/>
          </a:prstGeom>
        </p:spPr>
      </p:pic>
    </p:spTree>
    <p:extLst>
      <p:ext uri="{BB962C8B-B14F-4D97-AF65-F5344CB8AC3E}">
        <p14:creationId xmlns:p14="http://schemas.microsoft.com/office/powerpoint/2010/main" val="213796134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507EB-E913-4B50-B25A-4847683B4541}"/>
              </a:ext>
            </a:extLst>
          </p:cNvPr>
          <p:cNvSpPr>
            <a:spLocks noGrp="1"/>
          </p:cNvSpPr>
          <p:nvPr>
            <p:ph type="title"/>
          </p:nvPr>
        </p:nvSpPr>
        <p:spPr/>
        <p:txBody>
          <a:bodyPr/>
          <a:lstStyle/>
          <a:p>
            <a:r>
              <a:rPr lang="en-US" dirty="0"/>
              <a:t>Who Am I?</a:t>
            </a:r>
          </a:p>
        </p:txBody>
      </p:sp>
      <p:sp>
        <p:nvSpPr>
          <p:cNvPr id="7" name="Arrow: Right 6">
            <a:extLst>
              <a:ext uri="{FF2B5EF4-FFF2-40B4-BE49-F238E27FC236}">
                <a16:creationId xmlns:a16="http://schemas.microsoft.com/office/drawing/2014/main" id="{A65B1254-2D1D-4CB2-BB7F-4F72541C6676}"/>
              </a:ext>
            </a:extLst>
          </p:cNvPr>
          <p:cNvSpPr/>
          <p:nvPr/>
        </p:nvSpPr>
        <p:spPr>
          <a:xfrm>
            <a:off x="5060950" y="2654300"/>
            <a:ext cx="1238250" cy="793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425152A-8E24-46D5-A583-8314ED35419A}"/>
              </a:ext>
            </a:extLst>
          </p:cNvPr>
          <p:cNvPicPr>
            <a:picLocks noChangeAspect="1"/>
          </p:cNvPicPr>
          <p:nvPr/>
        </p:nvPicPr>
        <p:blipFill>
          <a:blip r:embed="rId3"/>
          <a:stretch>
            <a:fillRect/>
          </a:stretch>
        </p:blipFill>
        <p:spPr>
          <a:xfrm>
            <a:off x="1600200" y="2451022"/>
            <a:ext cx="2857899" cy="1409897"/>
          </a:xfrm>
          <a:prstGeom prst="rect">
            <a:avLst/>
          </a:prstGeom>
        </p:spPr>
      </p:pic>
      <p:pic>
        <p:nvPicPr>
          <p:cNvPr id="17" name="Picture 16">
            <a:extLst>
              <a:ext uri="{FF2B5EF4-FFF2-40B4-BE49-F238E27FC236}">
                <a16:creationId xmlns:a16="http://schemas.microsoft.com/office/drawing/2014/main" id="{C225579A-98DF-495C-B20C-4CD59B7DD687}"/>
              </a:ext>
            </a:extLst>
          </p:cNvPr>
          <p:cNvPicPr>
            <a:picLocks noChangeAspect="1"/>
          </p:cNvPicPr>
          <p:nvPr/>
        </p:nvPicPr>
        <p:blipFill>
          <a:blip r:embed="rId4"/>
          <a:stretch>
            <a:fillRect/>
          </a:stretch>
        </p:blipFill>
        <p:spPr>
          <a:xfrm>
            <a:off x="6960207" y="2247801"/>
            <a:ext cx="1712781" cy="1712781"/>
          </a:xfrm>
          <a:prstGeom prst="rect">
            <a:avLst/>
          </a:prstGeom>
        </p:spPr>
      </p:pic>
      <p:sp>
        <p:nvSpPr>
          <p:cNvPr id="19" name="Arrow: Right 18">
            <a:extLst>
              <a:ext uri="{FF2B5EF4-FFF2-40B4-BE49-F238E27FC236}">
                <a16:creationId xmlns:a16="http://schemas.microsoft.com/office/drawing/2014/main" id="{BA1C2B73-5EE2-4118-A3A9-ECA4BDA95E31}"/>
              </a:ext>
            </a:extLst>
          </p:cNvPr>
          <p:cNvSpPr/>
          <p:nvPr/>
        </p:nvSpPr>
        <p:spPr>
          <a:xfrm>
            <a:off x="3029149" y="5227637"/>
            <a:ext cx="1238250" cy="793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BDF58F9-2317-4E18-A291-086762041898}"/>
              </a:ext>
            </a:extLst>
          </p:cNvPr>
          <p:cNvPicPr>
            <a:picLocks noChangeAspect="1"/>
          </p:cNvPicPr>
          <p:nvPr/>
        </p:nvPicPr>
        <p:blipFill>
          <a:blip r:embed="rId5">
            <a:lum bright="70000" contrast="-70000"/>
          </a:blip>
          <a:stretch>
            <a:fillRect/>
          </a:stretch>
        </p:blipFill>
        <p:spPr>
          <a:xfrm>
            <a:off x="801805" y="4781550"/>
            <a:ext cx="1914525" cy="1685925"/>
          </a:xfrm>
          <a:prstGeom prst="rect">
            <a:avLst/>
          </a:prstGeom>
        </p:spPr>
      </p:pic>
      <p:pic>
        <p:nvPicPr>
          <p:cNvPr id="4" name="Picture 3">
            <a:extLst>
              <a:ext uri="{FF2B5EF4-FFF2-40B4-BE49-F238E27FC236}">
                <a16:creationId xmlns:a16="http://schemas.microsoft.com/office/drawing/2014/main" id="{854A0AEF-1831-400E-A636-095BBFB0011F}"/>
              </a:ext>
            </a:extLst>
          </p:cNvPr>
          <p:cNvPicPr>
            <a:picLocks noChangeAspect="1"/>
          </p:cNvPicPr>
          <p:nvPr/>
        </p:nvPicPr>
        <p:blipFill>
          <a:blip r:embed="rId6">
            <a:lum bright="70000" contrast="-70000"/>
          </a:blip>
          <a:stretch>
            <a:fillRect/>
          </a:stretch>
        </p:blipFill>
        <p:spPr>
          <a:xfrm>
            <a:off x="4087812" y="4562475"/>
            <a:ext cx="3571875" cy="1905000"/>
          </a:xfrm>
          <a:prstGeom prst="rect">
            <a:avLst/>
          </a:prstGeom>
        </p:spPr>
      </p:pic>
      <p:pic>
        <p:nvPicPr>
          <p:cNvPr id="8" name="Picture 7">
            <a:extLst>
              <a:ext uri="{FF2B5EF4-FFF2-40B4-BE49-F238E27FC236}">
                <a16:creationId xmlns:a16="http://schemas.microsoft.com/office/drawing/2014/main" id="{9EC33A06-382F-47F9-8307-917E68FD8570}"/>
              </a:ext>
            </a:extLst>
          </p:cNvPr>
          <p:cNvPicPr>
            <a:picLocks noChangeAspect="1"/>
          </p:cNvPicPr>
          <p:nvPr/>
        </p:nvPicPr>
        <p:blipFill>
          <a:blip r:embed="rId7"/>
          <a:stretch>
            <a:fillRect/>
          </a:stretch>
        </p:blipFill>
        <p:spPr>
          <a:xfrm>
            <a:off x="9162851" y="4264144"/>
            <a:ext cx="2193925" cy="2193925"/>
          </a:xfrm>
          <a:prstGeom prst="rect">
            <a:avLst/>
          </a:prstGeom>
        </p:spPr>
      </p:pic>
      <p:sp>
        <p:nvSpPr>
          <p:cNvPr id="16" name="Arrow: Right 15">
            <a:extLst>
              <a:ext uri="{FF2B5EF4-FFF2-40B4-BE49-F238E27FC236}">
                <a16:creationId xmlns:a16="http://schemas.microsoft.com/office/drawing/2014/main" id="{19DF862C-6685-4CE0-8C3D-FDE117D0554D}"/>
              </a:ext>
            </a:extLst>
          </p:cNvPr>
          <p:cNvSpPr/>
          <p:nvPr/>
        </p:nvSpPr>
        <p:spPr>
          <a:xfrm>
            <a:off x="7480100" y="5118100"/>
            <a:ext cx="1238250" cy="793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0971735"/>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DF368-28CD-49BD-9FCE-3049ADEABDB7}"/>
              </a:ext>
            </a:extLst>
          </p:cNvPr>
          <p:cNvSpPr>
            <a:spLocks noGrp="1"/>
          </p:cNvSpPr>
          <p:nvPr>
            <p:ph type="title"/>
          </p:nvPr>
        </p:nvSpPr>
        <p:spPr/>
        <p:txBody>
          <a:bodyPr/>
          <a:lstStyle/>
          <a:p>
            <a:r>
              <a:rPr lang="en-US" dirty="0"/>
              <a:t>What is Legacy?</a:t>
            </a:r>
          </a:p>
        </p:txBody>
      </p:sp>
      <p:sp>
        <p:nvSpPr>
          <p:cNvPr id="3" name="Text Placeholder 2">
            <a:extLst>
              <a:ext uri="{FF2B5EF4-FFF2-40B4-BE49-F238E27FC236}">
                <a16:creationId xmlns:a16="http://schemas.microsoft.com/office/drawing/2014/main" id="{CBC9B7D5-8D49-4590-9215-6EBEEC886470}"/>
              </a:ext>
            </a:extLst>
          </p:cNvPr>
          <p:cNvSpPr>
            <a:spLocks noGrp="1"/>
          </p:cNvSpPr>
          <p:nvPr>
            <p:ph type="body" idx="1"/>
          </p:nvPr>
        </p:nvSpPr>
        <p:spPr/>
        <p:txBody>
          <a:bodyPr/>
          <a:lstStyle/>
          <a:p>
            <a:r>
              <a:rPr lang="en-US" dirty="0"/>
              <a:t>Rethinking This Talk</a:t>
            </a:r>
          </a:p>
        </p:txBody>
      </p:sp>
    </p:spTree>
    <p:extLst>
      <p:ext uri="{BB962C8B-B14F-4D97-AF65-F5344CB8AC3E}">
        <p14:creationId xmlns:p14="http://schemas.microsoft.com/office/powerpoint/2010/main" val="4193179076"/>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2823B1-B5C2-4F8B-BD81-32B0AF0FC7B8}"/>
              </a:ext>
            </a:extLst>
          </p:cNvPr>
          <p:cNvSpPr>
            <a:spLocks noGrp="1"/>
          </p:cNvSpPr>
          <p:nvPr>
            <p:ph idx="1"/>
          </p:nvPr>
        </p:nvSpPr>
        <p:spPr>
          <a:xfrm>
            <a:off x="1141413" y="2666999"/>
            <a:ext cx="9905998" cy="3124201"/>
          </a:xfrm>
        </p:spPr>
        <p:txBody>
          <a:bodyPr/>
          <a:lstStyle/>
          <a:p>
            <a:r>
              <a:rPr lang="en-US" b="1" dirty="0"/>
              <a:t>Moving from Mainframe to .NET or Java</a:t>
            </a:r>
          </a:p>
          <a:p>
            <a:r>
              <a:rPr lang="en-US" b="1" dirty="0"/>
              <a:t>Moving From VB to .NET</a:t>
            </a:r>
          </a:p>
          <a:p>
            <a:r>
              <a:rPr lang="en-US" b="1" dirty="0"/>
              <a:t>Moving From ASP.NET Web Forms to MVC (or Core)</a:t>
            </a:r>
          </a:p>
          <a:p>
            <a:r>
              <a:rPr lang="en-US" b="1" dirty="0"/>
              <a:t>Moving From .NET 1.x to .NET 4.x</a:t>
            </a:r>
          </a:p>
          <a:p>
            <a:r>
              <a:rPr lang="en-US" b="1" dirty="0"/>
              <a:t>Moving From .NET 4.6 to .NET 4.6</a:t>
            </a:r>
          </a:p>
          <a:p>
            <a:endParaRPr lang="en-US" b="1" dirty="0"/>
          </a:p>
        </p:txBody>
      </p:sp>
      <p:sp>
        <p:nvSpPr>
          <p:cNvPr id="4" name="Content Placeholder 2">
            <a:extLst>
              <a:ext uri="{FF2B5EF4-FFF2-40B4-BE49-F238E27FC236}">
                <a16:creationId xmlns:a16="http://schemas.microsoft.com/office/drawing/2014/main" id="{5515DD55-FE71-4B96-B1FC-33BA5AA7B922}"/>
              </a:ext>
            </a:extLst>
          </p:cNvPr>
          <p:cNvSpPr txBox="1">
            <a:spLocks/>
          </p:cNvSpPr>
          <p:nvPr/>
        </p:nvSpPr>
        <p:spPr>
          <a:xfrm>
            <a:off x="1141413" y="2666999"/>
            <a:ext cx="990599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b="1" dirty="0">
                <a:solidFill>
                  <a:srgbClr val="278933"/>
                </a:solidFill>
              </a:rPr>
              <a:t>Moving from Mainframe to .NET or Java</a:t>
            </a:r>
          </a:p>
          <a:p>
            <a:r>
              <a:rPr lang="en-US" b="1" dirty="0">
                <a:solidFill>
                  <a:srgbClr val="278933"/>
                </a:solidFill>
              </a:rPr>
              <a:t>Moving From VB to .NET</a:t>
            </a:r>
          </a:p>
          <a:p>
            <a:r>
              <a:rPr lang="en-US" b="1" dirty="0">
                <a:solidFill>
                  <a:srgbClr val="278933"/>
                </a:solidFill>
              </a:rPr>
              <a:t>Moving From ASP.NET Web Forms to MVC (or Core)</a:t>
            </a:r>
          </a:p>
          <a:p>
            <a:r>
              <a:rPr lang="en-US" b="1" dirty="0">
                <a:solidFill>
                  <a:srgbClr val="278933"/>
                </a:solidFill>
              </a:rPr>
              <a:t>Moving From .NET 1.x to .NET 4.x</a:t>
            </a:r>
          </a:p>
          <a:p>
            <a:r>
              <a:rPr lang="en-US" b="1" dirty="0">
                <a:solidFill>
                  <a:srgbClr val="FF0000"/>
                </a:solidFill>
              </a:rPr>
              <a:t>Moving From .NET 4.6 to .NET 4.6</a:t>
            </a:r>
          </a:p>
          <a:p>
            <a:endParaRPr lang="en-US" b="1" dirty="0"/>
          </a:p>
        </p:txBody>
      </p:sp>
      <p:sp>
        <p:nvSpPr>
          <p:cNvPr id="2" name="Title 1">
            <a:extLst>
              <a:ext uri="{FF2B5EF4-FFF2-40B4-BE49-F238E27FC236}">
                <a16:creationId xmlns:a16="http://schemas.microsoft.com/office/drawing/2014/main" id="{CB07A7BA-4D9D-4795-A760-03E8F9F6499D}"/>
              </a:ext>
            </a:extLst>
          </p:cNvPr>
          <p:cNvSpPr>
            <a:spLocks noGrp="1"/>
          </p:cNvSpPr>
          <p:nvPr>
            <p:ph type="title"/>
          </p:nvPr>
        </p:nvSpPr>
        <p:spPr/>
        <p:txBody>
          <a:bodyPr anchor="t"/>
          <a:lstStyle/>
          <a:p>
            <a:r>
              <a:rPr lang="en-US" dirty="0"/>
              <a:t>What Is Legacy?</a:t>
            </a:r>
          </a:p>
        </p:txBody>
      </p:sp>
    </p:spTree>
    <p:extLst>
      <p:ext uri="{BB962C8B-B14F-4D97-AF65-F5344CB8AC3E}">
        <p14:creationId xmlns:p14="http://schemas.microsoft.com/office/powerpoint/2010/main" val="80291363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grpId="0" nodeType="withEffect">
                                  <p:stCondLst>
                                    <p:cond delay="0"/>
                                  </p:stCondLst>
                                  <p:childTnLst>
                                    <p:animEffect transition="out" filter="fade">
                                      <p:cBhvr>
                                        <p:cTn id="9" dur="500"/>
                                        <p:tgtEl>
                                          <p:spTgt spid="3">
                                            <p:txEl>
                                              <p:pRg st="0" end="0"/>
                                            </p:txEl>
                                          </p:spTgt>
                                        </p:tgtEl>
                                      </p:cBhvr>
                                    </p:animEffect>
                                    <p:set>
                                      <p:cBhvr>
                                        <p:cTn id="10" dur="1" fill="hold">
                                          <p:stCondLst>
                                            <p:cond delay="499"/>
                                          </p:stCondLst>
                                        </p:cTn>
                                        <p:tgtEl>
                                          <p:spTgt spid="3">
                                            <p:txEl>
                                              <p:pRg st="0" end="0"/>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1" end="1"/>
                                            </p:txEl>
                                          </p:spTgt>
                                        </p:tgtEl>
                                      </p:cBhvr>
                                    </p:animEffect>
                                    <p:set>
                                      <p:cBhvr>
                                        <p:cTn id="13" dur="1" fill="hold">
                                          <p:stCondLst>
                                            <p:cond delay="499"/>
                                          </p:stCondLst>
                                        </p:cTn>
                                        <p:tgtEl>
                                          <p:spTgt spid="3">
                                            <p:txEl>
                                              <p:pRg st="1" end="1"/>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2" end="2"/>
                                            </p:txEl>
                                          </p:spTgt>
                                        </p:tgtEl>
                                      </p:cBhvr>
                                    </p:animEffect>
                                    <p:set>
                                      <p:cBhvr>
                                        <p:cTn id="16" dur="1" fill="hold">
                                          <p:stCondLst>
                                            <p:cond delay="499"/>
                                          </p:stCondLst>
                                        </p:cTn>
                                        <p:tgtEl>
                                          <p:spTgt spid="3">
                                            <p:txEl>
                                              <p:pRg st="2" end="2"/>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xEl>
                                              <p:pRg st="3" end="3"/>
                                            </p:txEl>
                                          </p:spTgt>
                                        </p:tgtEl>
                                      </p:cBhvr>
                                    </p:animEffect>
                                    <p:set>
                                      <p:cBhvr>
                                        <p:cTn id="19" dur="1" fill="hold">
                                          <p:stCondLst>
                                            <p:cond delay="499"/>
                                          </p:stCondLst>
                                        </p:cTn>
                                        <p:tgtEl>
                                          <p:spTgt spid="3">
                                            <p:txEl>
                                              <p:pRg st="3" end="3"/>
                                            </p:tx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
                                            <p:txEl>
                                              <p:pRg st="4" end="4"/>
                                            </p:txEl>
                                          </p:spTgt>
                                        </p:tgtEl>
                                      </p:cBhvr>
                                    </p:animEffect>
                                    <p:set>
                                      <p:cBhvr>
                                        <p:cTn id="22" dur="1" fill="hold">
                                          <p:stCondLst>
                                            <p:cond delay="499"/>
                                          </p:stCondLst>
                                        </p:cTn>
                                        <p:tgtEl>
                                          <p:spTgt spid="3">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TC103457485[[fn=Mesh]]</Template>
  <TotalTime>14539</TotalTime>
  <Words>2709</Words>
  <Application>Microsoft Office PowerPoint</Application>
  <PresentationFormat>Widescreen</PresentationFormat>
  <Paragraphs>574</Paragraphs>
  <Slides>65</Slides>
  <Notes>56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65</vt:i4>
      </vt:variant>
    </vt:vector>
  </HeadingPairs>
  <TitlesOfParts>
    <vt:vector size="73" baseType="lpstr">
      <vt:lpstr>Arial</vt:lpstr>
      <vt:lpstr>Calibri</vt:lpstr>
      <vt:lpstr>Calibri Light</vt:lpstr>
      <vt:lpstr>Century Gothic</vt:lpstr>
      <vt:lpstr>Comic Sans MS</vt:lpstr>
      <vt:lpstr>Marker Felt</vt:lpstr>
      <vt:lpstr>Mesh</vt:lpstr>
      <vt:lpstr>Custom Design</vt:lpstr>
      <vt:lpstr>Practical Steps To Modernizing Legacy Applications</vt:lpstr>
      <vt:lpstr>Practical Steps to Modernizing Legacy Applications</vt:lpstr>
      <vt:lpstr>Who Am I?</vt:lpstr>
      <vt:lpstr>PowerPoint Presentation</vt:lpstr>
      <vt:lpstr>Who Am I?</vt:lpstr>
      <vt:lpstr>Who Am I?</vt:lpstr>
      <vt:lpstr>Who Am I?</vt:lpstr>
      <vt:lpstr>What is Legacy?</vt:lpstr>
      <vt:lpstr>What Is Legacy?</vt:lpstr>
      <vt:lpstr>What is Legacy?</vt:lpstr>
      <vt:lpstr>What Is Legacy?</vt:lpstr>
      <vt:lpstr>What is Legacy?</vt:lpstr>
      <vt:lpstr>How Do We Determine What to Modernize?</vt:lpstr>
      <vt:lpstr>It’s About</vt:lpstr>
      <vt:lpstr>It’s About Capabilities and Functions</vt:lpstr>
      <vt:lpstr>It’s About TIME</vt:lpstr>
      <vt:lpstr>How Do We Modernize?</vt:lpstr>
      <vt:lpstr>Who likes to take Vacations?</vt:lpstr>
      <vt:lpstr>PowerPoint Presentation</vt:lpstr>
      <vt:lpstr>PowerPoint Presentation</vt:lpstr>
      <vt:lpstr>PowerPoint Presentation</vt:lpstr>
      <vt:lpstr>YES, He really does this!</vt:lpstr>
      <vt:lpstr>DaNG! This guy is Obsessed!</vt:lpstr>
      <vt:lpstr>DaNG! This guy is Possessed!</vt:lpstr>
      <vt:lpstr>DaNG! This guy is  F ** KING CRAZY!</vt:lpstr>
      <vt:lpstr>1. Know Where You Are Going</vt:lpstr>
      <vt:lpstr>1.You Have To Know Where You Are Going</vt:lpstr>
      <vt:lpstr>1. Know Where You Are Going</vt:lpstr>
      <vt:lpstr>1. Know Where You Are Going</vt:lpstr>
      <vt:lpstr>1. Know Where You Are Going</vt:lpstr>
      <vt:lpstr>Rationalization (By Function)</vt:lpstr>
      <vt:lpstr>PowerPoint Presentation</vt:lpstr>
      <vt:lpstr>When to Invest, When to Migrate</vt:lpstr>
      <vt:lpstr>When to Invest, When to Migrate</vt:lpstr>
      <vt:lpstr>When to Invest, When To Migrate</vt:lpstr>
      <vt:lpstr>When to Invest, When to Migrate</vt:lpstr>
      <vt:lpstr>Building Through Cycles</vt:lpstr>
      <vt:lpstr>2. Find Seams in Code Base</vt:lpstr>
      <vt:lpstr>3. Organize Code</vt:lpstr>
      <vt:lpstr>Organizing the Code Base</vt:lpstr>
      <vt:lpstr>PowerPoint Presentation</vt:lpstr>
      <vt:lpstr>Same Thing – Different Expression</vt:lpstr>
      <vt:lpstr>4. Add Tests</vt:lpstr>
      <vt:lpstr>Be Sensible About Code Coverage</vt:lpstr>
      <vt:lpstr>5. Add Code</vt:lpstr>
      <vt:lpstr>6. Refactor</vt:lpstr>
      <vt:lpstr>7. Release</vt:lpstr>
      <vt:lpstr>7. Release</vt:lpstr>
      <vt:lpstr>Examples</vt:lpstr>
      <vt:lpstr>Examples</vt:lpstr>
      <vt:lpstr>VB/ClassiC ASP To .NET</vt:lpstr>
      <vt:lpstr>VB/Classic ASP To .NET</vt:lpstr>
      <vt:lpstr>IBM MainFrame to Java</vt:lpstr>
      <vt:lpstr>IBM MainFrame to Java</vt:lpstr>
      <vt:lpstr>IBM MainFrame to Java</vt:lpstr>
      <vt:lpstr>Modern Code Base, Improper Practices, Design &amp; Architecture Flaws</vt:lpstr>
      <vt:lpstr>Modern Code Base, Improper Practices, Design &amp; Architecture Flaws</vt:lpstr>
      <vt:lpstr>Modern Code Base, Improper Practices, Design &amp; Architecture Flaws</vt:lpstr>
      <vt:lpstr>Modern Code Base, Improper Practices, Design &amp; Architecture Flaws</vt:lpstr>
      <vt:lpstr>Modern Code Base, Improper Practices, Design &amp; Architecture Flaws</vt:lpstr>
      <vt:lpstr>PowerPoint Presentation</vt:lpstr>
      <vt:lpstr>Database Migration Steps</vt:lpstr>
      <vt:lpstr>Database Migration – Key Points</vt:lpstr>
      <vt:lpstr>Reality 101</vt:lpstr>
      <vt:lpstr>Practical Steps To Modernizing Legacy Applications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Gregory Beamer</dc:creator>
  <cp:lastModifiedBy>Gregory Beamer</cp:lastModifiedBy>
  <cp:revision>167</cp:revision>
  <dcterms:created xsi:type="dcterms:W3CDTF">2013-07-15T20:24:02Z</dcterms:created>
  <dcterms:modified xsi:type="dcterms:W3CDTF">2019-01-10T20:40:01Z</dcterms:modified>
</cp:coreProperties>
</file>